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9" r:id="rId5"/>
    <p:sldId id="265" r:id="rId6"/>
    <p:sldId id="262" r:id="rId7"/>
    <p:sldId id="261" r:id="rId8"/>
    <p:sldId id="256" r:id="rId9"/>
    <p:sldId id="258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03D"/>
    <a:srgbClr val="4B5E6F"/>
    <a:srgbClr val="5E7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CCFF6-E6B0-4AD4-9FD0-01434C7BEA4D}" v="178" dt="2024-01-11T18:57:46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C17E2-E930-4B0B-B341-715D76DAA56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D5411-B768-4A18-ADD5-732FEBDC4F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Phone: </a:t>
          </a:r>
          <a:r>
            <a:rPr lang="en-US" b="1" i="0"/>
            <a:t>(412) 624-6031     </a:t>
          </a:r>
          <a:endParaRPr lang="en-US"/>
        </a:p>
      </dgm:t>
    </dgm:pt>
    <dgm:pt modelId="{ED769379-54B0-46CC-A1ED-962B550EC87D}" type="parTrans" cxnId="{1497EDB8-6303-456A-8977-0C105FCB7328}">
      <dgm:prSet/>
      <dgm:spPr/>
      <dgm:t>
        <a:bodyPr/>
        <a:lstStyle/>
        <a:p>
          <a:endParaRPr lang="en-US"/>
        </a:p>
      </dgm:t>
    </dgm:pt>
    <dgm:pt modelId="{51843B6B-3733-4CD2-83C9-056257310DE4}" type="sibTrans" cxnId="{1497EDB8-6303-456A-8977-0C105FCB73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DD2EFE-92EC-4803-80C1-6BDC06B81A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Email: afdet730@pitt.edu     </a:t>
          </a:r>
          <a:endParaRPr lang="en-US"/>
        </a:p>
      </dgm:t>
    </dgm:pt>
    <dgm:pt modelId="{F3A224CE-2216-405D-9197-D6DE370BB798}" type="parTrans" cxnId="{7252EDAF-A379-40FE-B6BB-C822E44D4241}">
      <dgm:prSet/>
      <dgm:spPr/>
      <dgm:t>
        <a:bodyPr/>
        <a:lstStyle/>
        <a:p>
          <a:endParaRPr lang="en-US"/>
        </a:p>
      </dgm:t>
    </dgm:pt>
    <dgm:pt modelId="{4B7D45CE-D269-4855-9988-492C00B0C0D8}" type="sibTrans" cxnId="{7252EDAF-A379-40FE-B6BB-C822E44D42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683D7E-790C-4F91-8CA3-46EACC8B22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Visit: Cathedral of Learning 29</a:t>
          </a:r>
          <a:r>
            <a:rPr lang="en-US" b="1" i="0" baseline="30000"/>
            <a:t>th</a:t>
          </a:r>
          <a:r>
            <a:rPr lang="en-US" b="1" i="0"/>
            <a:t> Floor</a:t>
          </a:r>
          <a:endParaRPr lang="en-US"/>
        </a:p>
      </dgm:t>
    </dgm:pt>
    <dgm:pt modelId="{3D05621C-3E56-44CF-A22A-DE8A30EF2FD8}" type="parTrans" cxnId="{4C7EB26C-1B84-4866-9CE8-23545B89D847}">
      <dgm:prSet/>
      <dgm:spPr/>
      <dgm:t>
        <a:bodyPr/>
        <a:lstStyle/>
        <a:p>
          <a:endParaRPr lang="en-US"/>
        </a:p>
      </dgm:t>
    </dgm:pt>
    <dgm:pt modelId="{BF90D562-990C-45F6-A99C-B22192116572}" type="sibTrans" cxnId="{4C7EB26C-1B84-4866-9CE8-23545B89D847}">
      <dgm:prSet/>
      <dgm:spPr/>
      <dgm:t>
        <a:bodyPr/>
        <a:lstStyle/>
        <a:p>
          <a:endParaRPr lang="en-US"/>
        </a:p>
      </dgm:t>
    </dgm:pt>
    <dgm:pt modelId="{A529A0FF-2805-4462-8236-BBBF76FAE0FB}" type="pres">
      <dgm:prSet presAssocID="{BD8C17E2-E930-4B0B-B341-715D76DAA563}" presName="root" presStyleCnt="0">
        <dgm:presLayoutVars>
          <dgm:dir/>
          <dgm:resizeHandles val="exact"/>
        </dgm:presLayoutVars>
      </dgm:prSet>
      <dgm:spPr/>
    </dgm:pt>
    <dgm:pt modelId="{4F9491CE-8BE2-469C-B278-3CF6C58DD4D1}" type="pres">
      <dgm:prSet presAssocID="{BD8C17E2-E930-4B0B-B341-715D76DAA563}" presName="container" presStyleCnt="0">
        <dgm:presLayoutVars>
          <dgm:dir/>
          <dgm:resizeHandles val="exact"/>
        </dgm:presLayoutVars>
      </dgm:prSet>
      <dgm:spPr/>
    </dgm:pt>
    <dgm:pt modelId="{5DF446B9-877A-4387-821C-DED34BA8B804}" type="pres">
      <dgm:prSet presAssocID="{790D5411-B768-4A18-ADD5-732FEBDC4FE7}" presName="compNode" presStyleCnt="0"/>
      <dgm:spPr/>
    </dgm:pt>
    <dgm:pt modelId="{5F1C8B9F-910A-4160-A12E-8448B08EE86C}" type="pres">
      <dgm:prSet presAssocID="{790D5411-B768-4A18-ADD5-732FEBDC4FE7}" presName="iconBgRect" presStyleLbl="bgShp" presStyleIdx="0" presStyleCnt="3"/>
      <dgm:spPr/>
    </dgm:pt>
    <dgm:pt modelId="{FB7232B3-37DF-4D4B-864E-77A8907C8DE6}" type="pres">
      <dgm:prSet presAssocID="{790D5411-B768-4A18-ADD5-732FEBDC4F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FA86A2E5-A88F-41FF-B5A0-71E21439C5BC}" type="pres">
      <dgm:prSet presAssocID="{790D5411-B768-4A18-ADD5-732FEBDC4FE7}" presName="spaceRect" presStyleCnt="0"/>
      <dgm:spPr/>
    </dgm:pt>
    <dgm:pt modelId="{EE6AAF13-92B9-487A-BDA8-B1A099F0C4FA}" type="pres">
      <dgm:prSet presAssocID="{790D5411-B768-4A18-ADD5-732FEBDC4FE7}" presName="textRect" presStyleLbl="revTx" presStyleIdx="0" presStyleCnt="3">
        <dgm:presLayoutVars>
          <dgm:chMax val="1"/>
          <dgm:chPref val="1"/>
        </dgm:presLayoutVars>
      </dgm:prSet>
      <dgm:spPr/>
    </dgm:pt>
    <dgm:pt modelId="{AA3F112D-86D2-4E09-9831-7B1406CB752F}" type="pres">
      <dgm:prSet presAssocID="{51843B6B-3733-4CD2-83C9-056257310DE4}" presName="sibTrans" presStyleLbl="sibTrans2D1" presStyleIdx="0" presStyleCnt="0"/>
      <dgm:spPr/>
    </dgm:pt>
    <dgm:pt modelId="{370C60D2-0806-469F-B62F-072D76D42D87}" type="pres">
      <dgm:prSet presAssocID="{CEDD2EFE-92EC-4803-80C1-6BDC06B81A2F}" presName="compNode" presStyleCnt="0"/>
      <dgm:spPr/>
    </dgm:pt>
    <dgm:pt modelId="{10ADEE64-FA42-4D53-B0B6-D5B53E0DEB33}" type="pres">
      <dgm:prSet presAssocID="{CEDD2EFE-92EC-4803-80C1-6BDC06B81A2F}" presName="iconBgRect" presStyleLbl="bgShp" presStyleIdx="1" presStyleCnt="3"/>
      <dgm:spPr/>
    </dgm:pt>
    <dgm:pt modelId="{DB2C5C12-6269-4A08-8531-FDA2CCB15B68}" type="pres">
      <dgm:prSet presAssocID="{CEDD2EFE-92EC-4803-80C1-6BDC06B81A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632282C3-DA68-4432-8291-68ECCBBB7521}" type="pres">
      <dgm:prSet presAssocID="{CEDD2EFE-92EC-4803-80C1-6BDC06B81A2F}" presName="spaceRect" presStyleCnt="0"/>
      <dgm:spPr/>
    </dgm:pt>
    <dgm:pt modelId="{E35C4C08-D018-44ED-9D27-CA666E0A3385}" type="pres">
      <dgm:prSet presAssocID="{CEDD2EFE-92EC-4803-80C1-6BDC06B81A2F}" presName="textRect" presStyleLbl="revTx" presStyleIdx="1" presStyleCnt="3">
        <dgm:presLayoutVars>
          <dgm:chMax val="1"/>
          <dgm:chPref val="1"/>
        </dgm:presLayoutVars>
      </dgm:prSet>
      <dgm:spPr/>
    </dgm:pt>
    <dgm:pt modelId="{C3A153B1-4AD9-45A6-BFE3-4DA10AF63E9C}" type="pres">
      <dgm:prSet presAssocID="{4B7D45CE-D269-4855-9988-492C00B0C0D8}" presName="sibTrans" presStyleLbl="sibTrans2D1" presStyleIdx="0" presStyleCnt="0"/>
      <dgm:spPr/>
    </dgm:pt>
    <dgm:pt modelId="{B8A8E762-BBC3-4ED0-8240-CD42EC79D88D}" type="pres">
      <dgm:prSet presAssocID="{15683D7E-790C-4F91-8CA3-46EACC8B2283}" presName="compNode" presStyleCnt="0"/>
      <dgm:spPr/>
    </dgm:pt>
    <dgm:pt modelId="{98EAADBD-2C10-4155-AAED-301845DE58A6}" type="pres">
      <dgm:prSet presAssocID="{15683D7E-790C-4F91-8CA3-46EACC8B2283}" presName="iconBgRect" presStyleLbl="bgShp" presStyleIdx="2" presStyleCnt="3"/>
      <dgm:spPr/>
    </dgm:pt>
    <dgm:pt modelId="{75AB4E88-2565-4E9F-ABC6-BC50C7C0E4AA}" type="pres">
      <dgm:prSet presAssocID="{15683D7E-790C-4F91-8CA3-46EACC8B22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E1B00C9-93D8-4BF8-A47C-2F1612B5386C}" type="pres">
      <dgm:prSet presAssocID="{15683D7E-790C-4F91-8CA3-46EACC8B2283}" presName="spaceRect" presStyleCnt="0"/>
      <dgm:spPr/>
    </dgm:pt>
    <dgm:pt modelId="{79B0F7CA-07ED-4C99-89CE-DC6345B49BDF}" type="pres">
      <dgm:prSet presAssocID="{15683D7E-790C-4F91-8CA3-46EACC8B22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51011F-084C-4BC3-9487-9BD6A95F91A6}" type="presOf" srcId="{15683D7E-790C-4F91-8CA3-46EACC8B2283}" destId="{79B0F7CA-07ED-4C99-89CE-DC6345B49BDF}" srcOrd="0" destOrd="0" presId="urn:microsoft.com/office/officeart/2018/2/layout/IconCircleList"/>
    <dgm:cxn modelId="{76FC0E23-90C7-4698-9406-4BA5CA4BABD1}" type="presOf" srcId="{BD8C17E2-E930-4B0B-B341-715D76DAA563}" destId="{A529A0FF-2805-4462-8236-BBBF76FAE0FB}" srcOrd="0" destOrd="0" presId="urn:microsoft.com/office/officeart/2018/2/layout/IconCircleList"/>
    <dgm:cxn modelId="{EE525428-2A60-4C19-81E5-7E2AD5A8746D}" type="presOf" srcId="{790D5411-B768-4A18-ADD5-732FEBDC4FE7}" destId="{EE6AAF13-92B9-487A-BDA8-B1A099F0C4FA}" srcOrd="0" destOrd="0" presId="urn:microsoft.com/office/officeart/2018/2/layout/IconCircleList"/>
    <dgm:cxn modelId="{95873531-F4FF-43A7-8422-0A0D94974DFD}" type="presOf" srcId="{4B7D45CE-D269-4855-9988-492C00B0C0D8}" destId="{C3A153B1-4AD9-45A6-BFE3-4DA10AF63E9C}" srcOrd="0" destOrd="0" presId="urn:microsoft.com/office/officeart/2018/2/layout/IconCircleList"/>
    <dgm:cxn modelId="{4C7EB26C-1B84-4866-9CE8-23545B89D847}" srcId="{BD8C17E2-E930-4B0B-B341-715D76DAA563}" destId="{15683D7E-790C-4F91-8CA3-46EACC8B2283}" srcOrd="2" destOrd="0" parTransId="{3D05621C-3E56-44CF-A22A-DE8A30EF2FD8}" sibTransId="{BF90D562-990C-45F6-A99C-B22192116572}"/>
    <dgm:cxn modelId="{68C8C15A-994D-4570-A218-82C22E7C05E2}" type="presOf" srcId="{CEDD2EFE-92EC-4803-80C1-6BDC06B81A2F}" destId="{E35C4C08-D018-44ED-9D27-CA666E0A3385}" srcOrd="0" destOrd="0" presId="urn:microsoft.com/office/officeart/2018/2/layout/IconCircleList"/>
    <dgm:cxn modelId="{7252EDAF-A379-40FE-B6BB-C822E44D4241}" srcId="{BD8C17E2-E930-4B0B-B341-715D76DAA563}" destId="{CEDD2EFE-92EC-4803-80C1-6BDC06B81A2F}" srcOrd="1" destOrd="0" parTransId="{F3A224CE-2216-405D-9197-D6DE370BB798}" sibTransId="{4B7D45CE-D269-4855-9988-492C00B0C0D8}"/>
    <dgm:cxn modelId="{1497EDB8-6303-456A-8977-0C105FCB7328}" srcId="{BD8C17E2-E930-4B0B-B341-715D76DAA563}" destId="{790D5411-B768-4A18-ADD5-732FEBDC4FE7}" srcOrd="0" destOrd="0" parTransId="{ED769379-54B0-46CC-A1ED-962B550EC87D}" sibTransId="{51843B6B-3733-4CD2-83C9-056257310DE4}"/>
    <dgm:cxn modelId="{94FCF3BC-168C-4FE4-A45A-ACB68746E3F6}" type="presOf" srcId="{51843B6B-3733-4CD2-83C9-056257310DE4}" destId="{AA3F112D-86D2-4E09-9831-7B1406CB752F}" srcOrd="0" destOrd="0" presId="urn:microsoft.com/office/officeart/2018/2/layout/IconCircleList"/>
    <dgm:cxn modelId="{12D6BADD-EF93-49A4-B449-75F59EFD789F}" type="presParOf" srcId="{A529A0FF-2805-4462-8236-BBBF76FAE0FB}" destId="{4F9491CE-8BE2-469C-B278-3CF6C58DD4D1}" srcOrd="0" destOrd="0" presId="urn:microsoft.com/office/officeart/2018/2/layout/IconCircleList"/>
    <dgm:cxn modelId="{9969336D-126F-46A3-945C-4A70FEA597A0}" type="presParOf" srcId="{4F9491CE-8BE2-469C-B278-3CF6C58DD4D1}" destId="{5DF446B9-877A-4387-821C-DED34BA8B804}" srcOrd="0" destOrd="0" presId="urn:microsoft.com/office/officeart/2018/2/layout/IconCircleList"/>
    <dgm:cxn modelId="{E106826F-F3AA-4BEB-851C-4A85C944D32F}" type="presParOf" srcId="{5DF446B9-877A-4387-821C-DED34BA8B804}" destId="{5F1C8B9F-910A-4160-A12E-8448B08EE86C}" srcOrd="0" destOrd="0" presId="urn:microsoft.com/office/officeart/2018/2/layout/IconCircleList"/>
    <dgm:cxn modelId="{BCF3F06D-5628-4AE4-BDE1-BD5265180204}" type="presParOf" srcId="{5DF446B9-877A-4387-821C-DED34BA8B804}" destId="{FB7232B3-37DF-4D4B-864E-77A8907C8DE6}" srcOrd="1" destOrd="0" presId="urn:microsoft.com/office/officeart/2018/2/layout/IconCircleList"/>
    <dgm:cxn modelId="{21031CEC-6732-48DD-9A1F-2B3FC1A166F9}" type="presParOf" srcId="{5DF446B9-877A-4387-821C-DED34BA8B804}" destId="{FA86A2E5-A88F-41FF-B5A0-71E21439C5BC}" srcOrd="2" destOrd="0" presId="urn:microsoft.com/office/officeart/2018/2/layout/IconCircleList"/>
    <dgm:cxn modelId="{2D8B3CD8-1B9F-49D7-9B63-D12DE64C24F1}" type="presParOf" srcId="{5DF446B9-877A-4387-821C-DED34BA8B804}" destId="{EE6AAF13-92B9-487A-BDA8-B1A099F0C4FA}" srcOrd="3" destOrd="0" presId="urn:microsoft.com/office/officeart/2018/2/layout/IconCircleList"/>
    <dgm:cxn modelId="{F10614AC-8DDC-440B-A622-609343FA3972}" type="presParOf" srcId="{4F9491CE-8BE2-469C-B278-3CF6C58DD4D1}" destId="{AA3F112D-86D2-4E09-9831-7B1406CB752F}" srcOrd="1" destOrd="0" presId="urn:microsoft.com/office/officeart/2018/2/layout/IconCircleList"/>
    <dgm:cxn modelId="{AF5DE6A5-BCD7-4468-ADBA-38F8A134B68D}" type="presParOf" srcId="{4F9491CE-8BE2-469C-B278-3CF6C58DD4D1}" destId="{370C60D2-0806-469F-B62F-072D76D42D87}" srcOrd="2" destOrd="0" presId="urn:microsoft.com/office/officeart/2018/2/layout/IconCircleList"/>
    <dgm:cxn modelId="{1C5A8FB6-EF74-4270-890B-EA0A6B550677}" type="presParOf" srcId="{370C60D2-0806-469F-B62F-072D76D42D87}" destId="{10ADEE64-FA42-4D53-B0B6-D5B53E0DEB33}" srcOrd="0" destOrd="0" presId="urn:microsoft.com/office/officeart/2018/2/layout/IconCircleList"/>
    <dgm:cxn modelId="{DEEA3691-92FD-445C-884A-5938F7A663A4}" type="presParOf" srcId="{370C60D2-0806-469F-B62F-072D76D42D87}" destId="{DB2C5C12-6269-4A08-8531-FDA2CCB15B68}" srcOrd="1" destOrd="0" presId="urn:microsoft.com/office/officeart/2018/2/layout/IconCircleList"/>
    <dgm:cxn modelId="{31E59800-6F23-4007-BA86-B96BDE88EC87}" type="presParOf" srcId="{370C60D2-0806-469F-B62F-072D76D42D87}" destId="{632282C3-DA68-4432-8291-68ECCBBB7521}" srcOrd="2" destOrd="0" presId="urn:microsoft.com/office/officeart/2018/2/layout/IconCircleList"/>
    <dgm:cxn modelId="{70D30807-54FA-42DA-ABF2-474F658D6FDA}" type="presParOf" srcId="{370C60D2-0806-469F-B62F-072D76D42D87}" destId="{E35C4C08-D018-44ED-9D27-CA666E0A3385}" srcOrd="3" destOrd="0" presId="urn:microsoft.com/office/officeart/2018/2/layout/IconCircleList"/>
    <dgm:cxn modelId="{9342E309-1C95-4431-A59E-CAC9B15BFD20}" type="presParOf" srcId="{4F9491CE-8BE2-469C-B278-3CF6C58DD4D1}" destId="{C3A153B1-4AD9-45A6-BFE3-4DA10AF63E9C}" srcOrd="3" destOrd="0" presId="urn:microsoft.com/office/officeart/2018/2/layout/IconCircleList"/>
    <dgm:cxn modelId="{17AC69CF-55B2-45E5-B01E-87102A7376B3}" type="presParOf" srcId="{4F9491CE-8BE2-469C-B278-3CF6C58DD4D1}" destId="{B8A8E762-BBC3-4ED0-8240-CD42EC79D88D}" srcOrd="4" destOrd="0" presId="urn:microsoft.com/office/officeart/2018/2/layout/IconCircleList"/>
    <dgm:cxn modelId="{28A35AD3-CACE-45C9-8A92-C1ABC83E1B3B}" type="presParOf" srcId="{B8A8E762-BBC3-4ED0-8240-CD42EC79D88D}" destId="{98EAADBD-2C10-4155-AAED-301845DE58A6}" srcOrd="0" destOrd="0" presId="urn:microsoft.com/office/officeart/2018/2/layout/IconCircleList"/>
    <dgm:cxn modelId="{6E94AA9C-AF18-41DB-BDF8-9CE289BE52D7}" type="presParOf" srcId="{B8A8E762-BBC3-4ED0-8240-CD42EC79D88D}" destId="{75AB4E88-2565-4E9F-ABC6-BC50C7C0E4AA}" srcOrd="1" destOrd="0" presId="urn:microsoft.com/office/officeart/2018/2/layout/IconCircleList"/>
    <dgm:cxn modelId="{D170BA49-DE66-4DD0-B8F1-B87D3781FD64}" type="presParOf" srcId="{B8A8E762-BBC3-4ED0-8240-CD42EC79D88D}" destId="{DE1B00C9-93D8-4BF8-A47C-2F1612B5386C}" srcOrd="2" destOrd="0" presId="urn:microsoft.com/office/officeart/2018/2/layout/IconCircleList"/>
    <dgm:cxn modelId="{8207438A-393F-473A-BDFD-7A0EDC5DE152}" type="presParOf" srcId="{B8A8E762-BBC3-4ED0-8240-CD42EC79D88D}" destId="{79B0F7CA-07ED-4C99-89CE-DC6345B49B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C8B9F-910A-4160-A12E-8448B08EE86C}">
      <dsp:nvSpPr>
        <dsp:cNvPr id="0" name=""/>
        <dsp:cNvSpPr/>
      </dsp:nvSpPr>
      <dsp:spPr>
        <a:xfrm>
          <a:off x="3598610" y="415789"/>
          <a:ext cx="553415" cy="5534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232B3-37DF-4D4B-864E-77A8907C8DE6}">
      <dsp:nvSpPr>
        <dsp:cNvPr id="0" name=""/>
        <dsp:cNvSpPr/>
      </dsp:nvSpPr>
      <dsp:spPr>
        <a:xfrm>
          <a:off x="3714828" y="532006"/>
          <a:ext cx="320981" cy="320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AAF13-92B9-487A-BDA8-B1A099F0C4FA}">
      <dsp:nvSpPr>
        <dsp:cNvPr id="0" name=""/>
        <dsp:cNvSpPr/>
      </dsp:nvSpPr>
      <dsp:spPr>
        <a:xfrm>
          <a:off x="4270615" y="415789"/>
          <a:ext cx="1304479" cy="5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Phone: </a:t>
          </a:r>
          <a:r>
            <a:rPr lang="en-US" sz="1300" b="1" i="0" kern="1200"/>
            <a:t>(412) 624-6031     </a:t>
          </a:r>
          <a:endParaRPr lang="en-US" sz="1300" kern="1200"/>
        </a:p>
      </dsp:txBody>
      <dsp:txXfrm>
        <a:off x="4270615" y="415789"/>
        <a:ext cx="1304479" cy="553415"/>
      </dsp:txXfrm>
    </dsp:sp>
    <dsp:sp modelId="{10ADEE64-FA42-4D53-B0B6-D5B53E0DEB33}">
      <dsp:nvSpPr>
        <dsp:cNvPr id="0" name=""/>
        <dsp:cNvSpPr/>
      </dsp:nvSpPr>
      <dsp:spPr>
        <a:xfrm>
          <a:off x="5802390" y="415789"/>
          <a:ext cx="553415" cy="5534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C5C12-6269-4A08-8531-FDA2CCB15B68}">
      <dsp:nvSpPr>
        <dsp:cNvPr id="0" name=""/>
        <dsp:cNvSpPr/>
      </dsp:nvSpPr>
      <dsp:spPr>
        <a:xfrm>
          <a:off x="5918608" y="532006"/>
          <a:ext cx="320981" cy="3209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C4C08-D018-44ED-9D27-CA666E0A3385}">
      <dsp:nvSpPr>
        <dsp:cNvPr id="0" name=""/>
        <dsp:cNvSpPr/>
      </dsp:nvSpPr>
      <dsp:spPr>
        <a:xfrm>
          <a:off x="6474395" y="415789"/>
          <a:ext cx="1304479" cy="5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Email: afdet730@pitt.edu     </a:t>
          </a:r>
          <a:endParaRPr lang="en-US" sz="1300" kern="1200"/>
        </a:p>
      </dsp:txBody>
      <dsp:txXfrm>
        <a:off x="6474395" y="415789"/>
        <a:ext cx="1304479" cy="553415"/>
      </dsp:txXfrm>
    </dsp:sp>
    <dsp:sp modelId="{98EAADBD-2C10-4155-AAED-301845DE58A6}">
      <dsp:nvSpPr>
        <dsp:cNvPr id="0" name=""/>
        <dsp:cNvSpPr/>
      </dsp:nvSpPr>
      <dsp:spPr>
        <a:xfrm>
          <a:off x="8006170" y="415789"/>
          <a:ext cx="553415" cy="5534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B4E88-2565-4E9F-ABC6-BC50C7C0E4AA}">
      <dsp:nvSpPr>
        <dsp:cNvPr id="0" name=""/>
        <dsp:cNvSpPr/>
      </dsp:nvSpPr>
      <dsp:spPr>
        <a:xfrm>
          <a:off x="8122388" y="532006"/>
          <a:ext cx="320981" cy="3209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0F7CA-07ED-4C99-89CE-DC6345B49BDF}">
      <dsp:nvSpPr>
        <dsp:cNvPr id="0" name=""/>
        <dsp:cNvSpPr/>
      </dsp:nvSpPr>
      <dsp:spPr>
        <a:xfrm>
          <a:off x="8678175" y="415789"/>
          <a:ext cx="1304479" cy="5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Visit: Cathedral of Learning 29</a:t>
          </a:r>
          <a:r>
            <a:rPr lang="en-US" sz="1300" b="1" i="0" kern="1200" baseline="30000"/>
            <a:t>th</a:t>
          </a:r>
          <a:r>
            <a:rPr lang="en-US" sz="1300" b="1" i="0" kern="1200"/>
            <a:t> Floor</a:t>
          </a:r>
          <a:endParaRPr lang="en-US" sz="1300" kern="1200"/>
        </a:p>
      </dsp:txBody>
      <dsp:txXfrm>
        <a:off x="8678175" y="415789"/>
        <a:ext cx="1304479" cy="55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6A1D-4C90-F4EE-CE16-610ED86C1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81EE0-F3B5-909E-944C-65F6B2F59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AB0F4-922F-FE23-DD25-1DB2E307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6F27-53B0-68EA-E288-B1CD7449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B520-E4A8-4A50-9D4F-2C860AE3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1A7E-A0B0-B6E2-95C6-A9728215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6CEC9-7AF8-56FF-E4B8-DA0813672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353F4-0AE1-FD3E-6FE1-DA0A0715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2D64-62F5-6B57-E61C-86898D7F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FC705-29AB-2076-5E6D-04BC0384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EA8AF-9727-50C5-4994-887E268B6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BF1BD-FA94-445F-64C0-E15080793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B3C8-824B-7906-D963-ECDEA20F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5352-E77E-1DC7-49FE-3B6DBB50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2DF06-5BDC-595C-30A8-41C623EE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979F-EEB7-F203-66DD-5AA7C4A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359E-875F-C2D8-4D00-AA33106C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D7A4-2F46-40B4-1BC7-B8F767A4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07A1-F670-E55F-152D-E0E46965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9BA9-CB9F-F1E9-CB1B-B9E74405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1B8B-5D40-A535-6BA8-5A9801A4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5B8E-49FE-0BA1-0D6B-AABD55DA4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F85C-C5E2-56B9-83E7-632FE2F3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521F-F62A-A030-7CCC-9B96BB22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D26F-1DC8-E5EE-AB2A-49160F3A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2E8A-E21C-F7DF-7FFA-B8511209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1D34-03A6-D17E-0EA0-53D36AA5E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31EAD-EF37-4636-98A1-7A41C0707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BE3DC-D85B-DC32-78F3-EBBFE247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9F1EC-B8C7-30A5-F50A-68329A81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C5740-71BD-F2B9-AB6F-CA0A6585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8681-35B7-E2F5-0D71-07D9540C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37034-DEFD-3B33-48A9-86F7A0D2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6CF90-B917-6CAA-2FF1-6069B16DC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E9DD3-AA9C-4CBB-61FC-AC368FF28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87C0C-EF3B-A210-C4ED-0C885FE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6CBDE-8556-6043-39BB-CD8BCE3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5E6D4-4742-6FD0-4292-7E5B01FC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06A96-80C7-53F9-2219-14C92F0D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C6D8-2D13-C103-3E2B-E68D1E8A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AC6A3-01D7-836F-BABA-5B4ACA61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C6B0D-8456-6348-E216-48C5DF59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00132-869C-6E57-7B69-6186267A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4356C-1F1D-6B1B-7B50-E5F73AFE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AEE9D-7643-6854-A4A4-12D9B4D7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E26B-40A8-3639-17E9-AF8F0FA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2B29-40AE-FAEA-CD6C-42FD8BB1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AF1A-343B-AE76-0AAC-4DFA94B5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3F219-C601-B47E-7E49-0E320A14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585E-7ADA-A295-B186-DD882379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2156-2389-4A4F-EEA3-D0F03E5C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4E358-A02A-E83A-CF78-BB28E7B3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953C-F4C3-1EF6-FA2A-CA0D421A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20122-7570-2347-D500-5F5213AC1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E852F-4D86-DB41-3AAD-71CC5F838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4DD64-DF2E-6352-56DF-00697599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8D91-D107-8CFD-FE21-CC48283C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A9607-C98C-B76D-E3CB-E578CBB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C4640-E582-1D7F-D7BA-3139BE6C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5804-381A-4EF3-3921-AA67E288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E64E1-4021-C893-84AD-E3527EF23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10F5-7591-4BA6-B6D7-FA7EE977A1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A3EF-A631-CB2A-602F-D1DE36A9A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0D764-8F06-158D-EA9C-CFD2C6F9B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180A-EC25-43A7-A0DD-5853C9B2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BC67D21-8830-DFC3-8C6A-B7D8CBD0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3" y="124361"/>
            <a:ext cx="3192788" cy="24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United States Space Force - Wikipedia">
            <a:extLst>
              <a:ext uri="{FF2B5EF4-FFF2-40B4-BE49-F238E27FC236}">
                <a16:creationId xmlns:a16="http://schemas.microsoft.com/office/drawing/2014/main" id="{0C895A1A-1F1B-F7A8-5178-37991898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4" y="3945141"/>
            <a:ext cx="2195186" cy="2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22C5C972-0C0D-4C34-B21B-5BC5A9D1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43" y="124361"/>
            <a:ext cx="2760184" cy="28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DCB6B1-AF6F-83D9-30DE-487CC894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41" y="3841484"/>
            <a:ext cx="2471588" cy="2820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FD2F3-02F2-0B5E-8BEC-C51E4F250F27}"/>
              </a:ext>
            </a:extLst>
          </p:cNvPr>
          <p:cNvSpPr txBox="1"/>
          <p:nvPr/>
        </p:nvSpPr>
        <p:spPr>
          <a:xfrm>
            <a:off x="-669234" y="4537463"/>
            <a:ext cx="13581266" cy="138499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2400" b="1" spc="20" dirty="0"/>
              <a:t>Phone:</a:t>
            </a:r>
            <a:r>
              <a:rPr lang="en-US" sz="2800" b="1" spc="20" dirty="0"/>
              <a:t> </a:t>
            </a:r>
            <a:r>
              <a:rPr lang="en-US" sz="2800" i="0" spc="20" dirty="0">
                <a:effectLst/>
                <a:latin typeface="BentonSansRegular"/>
              </a:rPr>
              <a:t>(412) 624-6031     </a:t>
            </a:r>
          </a:p>
          <a:p>
            <a:pPr algn="ctr"/>
            <a:r>
              <a:rPr lang="en-US" sz="2400" b="1" i="0" spc="20" dirty="0">
                <a:effectLst/>
                <a:latin typeface="BentonSansRegular"/>
              </a:rPr>
              <a:t>Email:</a:t>
            </a:r>
            <a:r>
              <a:rPr lang="en-US" sz="2800" b="1" i="0" spc="20" dirty="0">
                <a:effectLst/>
                <a:latin typeface="BentonSansRegular"/>
              </a:rPr>
              <a:t> </a:t>
            </a:r>
            <a:r>
              <a:rPr lang="en-US" sz="2800" i="0" spc="20" dirty="0">
                <a:effectLst/>
                <a:latin typeface="BentonSansRegular"/>
              </a:rPr>
              <a:t>afdet730@pitt.edu     </a:t>
            </a:r>
          </a:p>
          <a:p>
            <a:pPr algn="ctr"/>
            <a:r>
              <a:rPr lang="en-US" sz="2400" b="1" i="0" spc="20" dirty="0">
                <a:effectLst/>
                <a:latin typeface="BentonSansRegular"/>
              </a:rPr>
              <a:t>Visit:</a:t>
            </a:r>
            <a:r>
              <a:rPr lang="en-US" sz="2800" b="1" i="0" spc="20" dirty="0">
                <a:effectLst/>
                <a:latin typeface="BentonSansRegular"/>
              </a:rPr>
              <a:t> </a:t>
            </a:r>
            <a:r>
              <a:rPr lang="en-US" sz="2800" i="0" spc="20" dirty="0">
                <a:effectLst/>
                <a:latin typeface="BentonSansRegular"/>
              </a:rPr>
              <a:t>Cathedral of Learning 29</a:t>
            </a:r>
            <a:r>
              <a:rPr lang="en-US" sz="2800" i="0" spc="20" baseline="30000" dirty="0">
                <a:effectLst/>
                <a:latin typeface="BentonSansRegular"/>
              </a:rPr>
              <a:t>th</a:t>
            </a:r>
            <a:r>
              <a:rPr lang="en-US" sz="2800" i="0" spc="20" dirty="0">
                <a:effectLst/>
                <a:latin typeface="BentonSansRegular"/>
              </a:rPr>
              <a:t> Floor</a:t>
            </a:r>
            <a:endParaRPr lang="en-US" sz="2800" spc="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0491B-D47F-F701-7E09-01D411BED300}"/>
              </a:ext>
            </a:extLst>
          </p:cNvPr>
          <p:cNvSpPr txBox="1"/>
          <p:nvPr/>
        </p:nvSpPr>
        <p:spPr>
          <a:xfrm>
            <a:off x="1946284" y="2910073"/>
            <a:ext cx="83502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Force ROTC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Detachment 730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the University of Pittsburgh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15 Cross-town Schools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21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BC4E2-0BB0-52FB-8170-35D2A0A2F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714" t="7544" b="7724"/>
          <a:stretch/>
        </p:blipFill>
        <p:spPr>
          <a:xfrm>
            <a:off x="0" y="-14515"/>
            <a:ext cx="11495320" cy="68725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27EF95-9312-B033-E727-F68169C5AE68}"/>
              </a:ext>
            </a:extLst>
          </p:cNvPr>
          <p:cNvSpPr/>
          <p:nvPr/>
        </p:nvSpPr>
        <p:spPr>
          <a:xfrm>
            <a:off x="7004050" y="-112621"/>
            <a:ext cx="5283200" cy="7008721"/>
          </a:xfrm>
          <a:custGeom>
            <a:avLst/>
            <a:gdLst>
              <a:gd name="connsiteX0" fmla="*/ 0 w 5410200"/>
              <a:gd name="connsiteY0" fmla="*/ 0 h 4705350"/>
              <a:gd name="connsiteX1" fmla="*/ 1009650 w 5410200"/>
              <a:gd name="connsiteY1" fmla="*/ 4705350 h 4705350"/>
              <a:gd name="connsiteX2" fmla="*/ 5410200 w 5410200"/>
              <a:gd name="connsiteY2" fmla="*/ 4686300 h 4705350"/>
              <a:gd name="connsiteX3" fmla="*/ 5391150 w 5410200"/>
              <a:gd name="connsiteY3" fmla="*/ 114300 h 4705350"/>
              <a:gd name="connsiteX4" fmla="*/ 0 w 5410200"/>
              <a:gd name="connsiteY4" fmla="*/ 0 h 4705350"/>
              <a:gd name="connsiteX0" fmla="*/ 0 w 5410200"/>
              <a:gd name="connsiteY0" fmla="*/ 0 h 4724400"/>
              <a:gd name="connsiteX1" fmla="*/ 647700 w 5410200"/>
              <a:gd name="connsiteY1" fmla="*/ 4724400 h 4724400"/>
              <a:gd name="connsiteX2" fmla="*/ 5410200 w 5410200"/>
              <a:gd name="connsiteY2" fmla="*/ 4686300 h 4724400"/>
              <a:gd name="connsiteX3" fmla="*/ 5391150 w 5410200"/>
              <a:gd name="connsiteY3" fmla="*/ 114300 h 4724400"/>
              <a:gd name="connsiteX4" fmla="*/ 0 w 5410200"/>
              <a:gd name="connsiteY4" fmla="*/ 0 h 4724400"/>
              <a:gd name="connsiteX0" fmla="*/ 0 w 5283200"/>
              <a:gd name="connsiteY0" fmla="*/ 0 h 4615672"/>
              <a:gd name="connsiteX1" fmla="*/ 520700 w 5283200"/>
              <a:gd name="connsiteY1" fmla="*/ 4615672 h 4615672"/>
              <a:gd name="connsiteX2" fmla="*/ 5283200 w 5283200"/>
              <a:gd name="connsiteY2" fmla="*/ 4577572 h 4615672"/>
              <a:gd name="connsiteX3" fmla="*/ 5264150 w 5283200"/>
              <a:gd name="connsiteY3" fmla="*/ 5572 h 4615672"/>
              <a:gd name="connsiteX4" fmla="*/ 0 w 5283200"/>
              <a:gd name="connsiteY4" fmla="*/ 0 h 461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200" h="4615672">
                <a:moveTo>
                  <a:pt x="0" y="0"/>
                </a:moveTo>
                <a:lnTo>
                  <a:pt x="520700" y="4615672"/>
                </a:lnTo>
                <a:lnTo>
                  <a:pt x="5283200" y="4577572"/>
                </a:lnTo>
                <a:lnTo>
                  <a:pt x="5264150" y="55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9D7CAB-D601-35A6-89A4-6A1F23920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4"/>
          <a:stretch/>
        </p:blipFill>
        <p:spPr bwMode="auto">
          <a:xfrm>
            <a:off x="8534400" y="571500"/>
            <a:ext cx="3759806" cy="62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1BBF93-B47E-D630-EF78-B5184D49F03C}"/>
              </a:ext>
            </a:extLst>
          </p:cNvPr>
          <p:cNvSpPr/>
          <p:nvPr/>
        </p:nvSpPr>
        <p:spPr>
          <a:xfrm>
            <a:off x="3663949" y="-158409"/>
            <a:ext cx="6817343" cy="2501559"/>
          </a:xfrm>
          <a:custGeom>
            <a:avLst/>
            <a:gdLst>
              <a:gd name="connsiteX0" fmla="*/ 1219200 w 6154057"/>
              <a:gd name="connsiteY0" fmla="*/ 6865257 h 6865257"/>
              <a:gd name="connsiteX1" fmla="*/ 0 w 6154057"/>
              <a:gd name="connsiteY1" fmla="*/ 0 h 6865257"/>
              <a:gd name="connsiteX2" fmla="*/ 6037943 w 6154057"/>
              <a:gd name="connsiteY2" fmla="*/ 43542 h 6865257"/>
              <a:gd name="connsiteX3" fmla="*/ 6154057 w 6154057"/>
              <a:gd name="connsiteY3" fmla="*/ 6836228 h 6865257"/>
              <a:gd name="connsiteX4" fmla="*/ 1219200 w 6154057"/>
              <a:gd name="connsiteY4" fmla="*/ 6865257 h 6865257"/>
              <a:gd name="connsiteX0" fmla="*/ 1097203 w 6154057"/>
              <a:gd name="connsiteY0" fmla="*/ 6906920 h 6906920"/>
              <a:gd name="connsiteX1" fmla="*/ 0 w 6154057"/>
              <a:gd name="connsiteY1" fmla="*/ 0 h 6906920"/>
              <a:gd name="connsiteX2" fmla="*/ 6037943 w 6154057"/>
              <a:gd name="connsiteY2" fmla="*/ 43542 h 6906920"/>
              <a:gd name="connsiteX3" fmla="*/ 6154057 w 6154057"/>
              <a:gd name="connsiteY3" fmla="*/ 6836228 h 6906920"/>
              <a:gd name="connsiteX4" fmla="*/ 1097203 w 6154057"/>
              <a:gd name="connsiteY4" fmla="*/ 6906920 h 6906920"/>
              <a:gd name="connsiteX0" fmla="*/ 988762 w 6045616"/>
              <a:gd name="connsiteY0" fmla="*/ 6863378 h 6863378"/>
              <a:gd name="connsiteX1" fmla="*/ 0 w 6045616"/>
              <a:gd name="connsiteY1" fmla="*/ 25896 h 6863378"/>
              <a:gd name="connsiteX2" fmla="*/ 5929502 w 6045616"/>
              <a:gd name="connsiteY2" fmla="*/ 0 h 6863378"/>
              <a:gd name="connsiteX3" fmla="*/ 6045616 w 6045616"/>
              <a:gd name="connsiteY3" fmla="*/ 6792686 h 6863378"/>
              <a:gd name="connsiteX4" fmla="*/ 988762 w 6045616"/>
              <a:gd name="connsiteY4" fmla="*/ 6863378 h 6863378"/>
              <a:gd name="connsiteX0" fmla="*/ 1307529 w 6364383"/>
              <a:gd name="connsiteY0" fmla="*/ 6910349 h 6910349"/>
              <a:gd name="connsiteX1" fmla="*/ 0 w 6364383"/>
              <a:gd name="connsiteY1" fmla="*/ 0 h 6910349"/>
              <a:gd name="connsiteX2" fmla="*/ 6248269 w 6364383"/>
              <a:gd name="connsiteY2" fmla="*/ 46971 h 6910349"/>
              <a:gd name="connsiteX3" fmla="*/ 6364383 w 6364383"/>
              <a:gd name="connsiteY3" fmla="*/ 6839657 h 6910349"/>
              <a:gd name="connsiteX4" fmla="*/ 1307529 w 6364383"/>
              <a:gd name="connsiteY4" fmla="*/ 6910349 h 6910349"/>
              <a:gd name="connsiteX0" fmla="*/ 1484622 w 6364383"/>
              <a:gd name="connsiteY0" fmla="*/ 7001433 h 7001433"/>
              <a:gd name="connsiteX1" fmla="*/ 0 w 6364383"/>
              <a:gd name="connsiteY1" fmla="*/ 0 h 7001433"/>
              <a:gd name="connsiteX2" fmla="*/ 6248269 w 6364383"/>
              <a:gd name="connsiteY2" fmla="*/ 46971 h 7001433"/>
              <a:gd name="connsiteX3" fmla="*/ 6364383 w 6364383"/>
              <a:gd name="connsiteY3" fmla="*/ 6839657 h 7001433"/>
              <a:gd name="connsiteX4" fmla="*/ 1484622 w 6364383"/>
              <a:gd name="connsiteY4" fmla="*/ 7001433 h 7001433"/>
              <a:gd name="connsiteX0" fmla="*/ 864797 w 6364383"/>
              <a:gd name="connsiteY0" fmla="*/ 6950910 h 6950910"/>
              <a:gd name="connsiteX1" fmla="*/ 0 w 6364383"/>
              <a:gd name="connsiteY1" fmla="*/ 0 h 6950910"/>
              <a:gd name="connsiteX2" fmla="*/ 6248269 w 6364383"/>
              <a:gd name="connsiteY2" fmla="*/ 46971 h 6950910"/>
              <a:gd name="connsiteX3" fmla="*/ 6364383 w 6364383"/>
              <a:gd name="connsiteY3" fmla="*/ 6839657 h 6950910"/>
              <a:gd name="connsiteX4" fmla="*/ 864797 w 6364383"/>
              <a:gd name="connsiteY4" fmla="*/ 6950910 h 6950910"/>
              <a:gd name="connsiteX0" fmla="*/ 864797 w 6248269"/>
              <a:gd name="connsiteY0" fmla="*/ 6950910 h 6950910"/>
              <a:gd name="connsiteX1" fmla="*/ 0 w 6248269"/>
              <a:gd name="connsiteY1" fmla="*/ 0 h 6950910"/>
              <a:gd name="connsiteX2" fmla="*/ 6248269 w 6248269"/>
              <a:gd name="connsiteY2" fmla="*/ 46971 h 6950910"/>
              <a:gd name="connsiteX3" fmla="*/ 5364070 w 6248269"/>
              <a:gd name="connsiteY3" fmla="*/ 6789135 h 6950910"/>
              <a:gd name="connsiteX4" fmla="*/ 864797 w 6248269"/>
              <a:gd name="connsiteY4" fmla="*/ 6950910 h 6950910"/>
              <a:gd name="connsiteX0" fmla="*/ 864797 w 6248269"/>
              <a:gd name="connsiteY0" fmla="*/ 6950910 h 6950910"/>
              <a:gd name="connsiteX1" fmla="*/ 0 w 6248269"/>
              <a:gd name="connsiteY1" fmla="*/ 0 h 6950910"/>
              <a:gd name="connsiteX2" fmla="*/ 6248269 w 6248269"/>
              <a:gd name="connsiteY2" fmla="*/ 46971 h 6950910"/>
              <a:gd name="connsiteX3" fmla="*/ 5347116 w 6248269"/>
              <a:gd name="connsiteY3" fmla="*/ 6940705 h 6950910"/>
              <a:gd name="connsiteX4" fmla="*/ 864797 w 6248269"/>
              <a:gd name="connsiteY4" fmla="*/ 6950910 h 6950910"/>
              <a:gd name="connsiteX0" fmla="*/ 808282 w 6191754"/>
              <a:gd name="connsiteY0" fmla="*/ 6903938 h 6903938"/>
              <a:gd name="connsiteX1" fmla="*/ 0 w 6191754"/>
              <a:gd name="connsiteY1" fmla="*/ 424578 h 6903938"/>
              <a:gd name="connsiteX2" fmla="*/ 6191754 w 6191754"/>
              <a:gd name="connsiteY2" fmla="*/ -1 h 6903938"/>
              <a:gd name="connsiteX3" fmla="*/ 5290601 w 6191754"/>
              <a:gd name="connsiteY3" fmla="*/ 6893733 h 6903938"/>
              <a:gd name="connsiteX4" fmla="*/ 808282 w 6191754"/>
              <a:gd name="connsiteY4" fmla="*/ 6903938 h 6903938"/>
              <a:gd name="connsiteX0" fmla="*/ 808282 w 6067421"/>
              <a:gd name="connsiteY0" fmla="*/ 6634481 h 6634481"/>
              <a:gd name="connsiteX1" fmla="*/ 0 w 6067421"/>
              <a:gd name="connsiteY1" fmla="*/ 155121 h 6634481"/>
              <a:gd name="connsiteX2" fmla="*/ 6067421 w 6067421"/>
              <a:gd name="connsiteY2" fmla="*/ 0 h 6634481"/>
              <a:gd name="connsiteX3" fmla="*/ 5290601 w 6067421"/>
              <a:gd name="connsiteY3" fmla="*/ 6624276 h 6634481"/>
              <a:gd name="connsiteX4" fmla="*/ 808282 w 6067421"/>
              <a:gd name="connsiteY4" fmla="*/ 6634481 h 663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7421" h="6634481">
                <a:moveTo>
                  <a:pt x="808282" y="6634481"/>
                </a:moveTo>
                <a:lnTo>
                  <a:pt x="0" y="155121"/>
                </a:lnTo>
                <a:lnTo>
                  <a:pt x="6067421" y="0"/>
                </a:lnTo>
                <a:lnTo>
                  <a:pt x="5290601" y="6624276"/>
                </a:lnTo>
                <a:lnTo>
                  <a:pt x="808282" y="6634481"/>
                </a:lnTo>
                <a:close/>
              </a:path>
            </a:pathLst>
          </a:custGeom>
          <a:solidFill>
            <a:srgbClr val="29303D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604CA67-38D7-6C02-FACD-D522A8DF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09" y="4217980"/>
            <a:ext cx="2441769" cy="19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ited States Space Force - Wikipedia">
            <a:extLst>
              <a:ext uri="{FF2B5EF4-FFF2-40B4-BE49-F238E27FC236}">
                <a16:creationId xmlns:a16="http://schemas.microsoft.com/office/drawing/2014/main" id="{8564A8CB-69C3-A528-CCF3-3D80A6BE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36" y="4095106"/>
            <a:ext cx="1678827" cy="19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250CF4-7486-1129-CAFE-724D6AF588A5}"/>
              </a:ext>
            </a:extLst>
          </p:cNvPr>
          <p:cNvSpPr txBox="1"/>
          <p:nvPr/>
        </p:nvSpPr>
        <p:spPr>
          <a:xfrm>
            <a:off x="3448050" y="134982"/>
            <a:ext cx="7392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Aim High!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Integrity – Service -  Excellence</a:t>
            </a:r>
          </a:p>
        </p:txBody>
      </p:sp>
    </p:spTree>
    <p:extLst>
      <p:ext uri="{BB962C8B-B14F-4D97-AF65-F5344CB8AC3E}">
        <p14:creationId xmlns:p14="http://schemas.microsoft.com/office/powerpoint/2010/main" val="213688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BC67D21-8830-DFC3-8C6A-B7D8CBD0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" y="124361"/>
            <a:ext cx="3192788" cy="24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United States Space Force - Wikipedia">
            <a:extLst>
              <a:ext uri="{FF2B5EF4-FFF2-40B4-BE49-F238E27FC236}">
                <a16:creationId xmlns:a16="http://schemas.microsoft.com/office/drawing/2014/main" id="{0C895A1A-1F1B-F7A8-5178-37991898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4" y="3625833"/>
            <a:ext cx="2195186" cy="2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22C5C972-0C0D-4C34-B21B-5BC5A9D1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43" y="124361"/>
            <a:ext cx="2760184" cy="28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DCB6B1-AF6F-83D9-30DE-487CC894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41" y="3725372"/>
            <a:ext cx="2471588" cy="2820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27D147-6D44-EC79-D52D-50E003F44C35}"/>
              </a:ext>
            </a:extLst>
          </p:cNvPr>
          <p:cNvSpPr txBox="1"/>
          <p:nvPr/>
        </p:nvSpPr>
        <p:spPr>
          <a:xfrm>
            <a:off x="5188603" y="2158123"/>
            <a:ext cx="5834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Interest Form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Fill out </a:t>
            </a:r>
            <a:r>
              <a:rPr lang="en-US" sz="2400" dirty="0"/>
              <a:t>&amp; We will contact</a:t>
            </a:r>
          </a:p>
          <a:p>
            <a:r>
              <a:rPr lang="en-US" sz="2400" dirty="0"/>
              <a:t>Prior to Next Semester Start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C96BE6-0A91-4374-A1FA-BCD1CF02EA74}"/>
              </a:ext>
            </a:extLst>
          </p:cNvPr>
          <p:cNvGrpSpPr/>
          <p:nvPr/>
        </p:nvGrpSpPr>
        <p:grpSpPr>
          <a:xfrm>
            <a:off x="3646885" y="3555161"/>
            <a:ext cx="4900213" cy="1458864"/>
            <a:chOff x="4929660" y="3031694"/>
            <a:chExt cx="2102391" cy="6259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C30A98-7FFD-574F-F55F-93559D7A2AFE}"/>
                </a:ext>
              </a:extLst>
            </p:cNvPr>
            <p:cNvSpPr txBox="1"/>
            <p:nvPr/>
          </p:nvSpPr>
          <p:spPr>
            <a:xfrm>
              <a:off x="5577115" y="3094414"/>
              <a:ext cx="1454936" cy="514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Email Us for info, enrollment procedures, or a Facility Tour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E73B5-8F5E-782A-0375-CC6E9A21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9660" y="3031694"/>
              <a:ext cx="625912" cy="62591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06D3-DAB2-83B5-464F-1E1CA75C4885}"/>
              </a:ext>
            </a:extLst>
          </p:cNvPr>
          <p:cNvGrpSpPr/>
          <p:nvPr/>
        </p:nvGrpSpPr>
        <p:grpSpPr>
          <a:xfrm>
            <a:off x="3624450" y="5087345"/>
            <a:ext cx="7394875" cy="1458864"/>
            <a:chOff x="3979702" y="5368813"/>
            <a:chExt cx="3181406" cy="6276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7E67B-C10B-6357-CDBF-FA5FFC39C88E}"/>
                </a:ext>
              </a:extLst>
            </p:cNvPr>
            <p:cNvSpPr txBox="1"/>
            <p:nvPr/>
          </p:nvSpPr>
          <p:spPr>
            <a:xfrm>
              <a:off x="4654446" y="5437667"/>
              <a:ext cx="2506662" cy="48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USAF PT Standards</a:t>
              </a:r>
            </a:p>
            <a:p>
              <a:r>
                <a:rPr lang="en-US" sz="2000" dirty="0"/>
                <a:t>Exercises: (a) Pushups, </a:t>
              </a:r>
            </a:p>
            <a:p>
              <a:r>
                <a:rPr lang="en-US" sz="2000" dirty="0"/>
                <a:t>(b) </a:t>
              </a:r>
              <a:r>
                <a:rPr lang="en-US" sz="2000" dirty="0" err="1"/>
                <a:t>Situps</a:t>
              </a:r>
              <a:r>
                <a:rPr lang="en-US" sz="2000" dirty="0"/>
                <a:t>, (c) 1.5 mi run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1063FE-B2CA-1763-3FCF-DA09A5EA0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833"/>
            <a:stretch/>
          </p:blipFill>
          <p:spPr>
            <a:xfrm>
              <a:off x="3979702" y="5368813"/>
              <a:ext cx="625913" cy="6276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9069B-44A3-44AD-2B0F-E56DC5E0F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885" y="2044005"/>
            <a:ext cx="1384995" cy="1384995"/>
          </a:xfrm>
          <a:prstGeom prst="rect">
            <a:avLst/>
          </a:prstGeom>
        </p:spPr>
      </p:pic>
      <p:graphicFrame>
        <p:nvGraphicFramePr>
          <p:cNvPr id="21" name="TextBox 6">
            <a:extLst>
              <a:ext uri="{FF2B5EF4-FFF2-40B4-BE49-F238E27FC236}">
                <a16:creationId xmlns:a16="http://schemas.microsoft.com/office/drawing/2014/main" id="{A1F26FD2-DD06-FFA0-D9ED-B5C936E2ADC8}"/>
              </a:ext>
            </a:extLst>
          </p:cNvPr>
          <p:cNvGraphicFramePr/>
          <p:nvPr/>
        </p:nvGraphicFramePr>
        <p:xfrm>
          <a:off x="-872433" y="427416"/>
          <a:ext cx="13581266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288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E6ACD-F03F-B979-3C64-0D500131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24" r="-591" b="21129"/>
          <a:stretch/>
        </p:blipFill>
        <p:spPr>
          <a:xfrm>
            <a:off x="0" y="1"/>
            <a:ext cx="123782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2EB01-A666-23BE-279B-E83CBEA1BD92}"/>
              </a:ext>
            </a:extLst>
          </p:cNvPr>
          <p:cNvSpPr txBox="1"/>
          <p:nvPr/>
        </p:nvSpPr>
        <p:spPr>
          <a:xfrm>
            <a:off x="0" y="-842455"/>
            <a:ext cx="2877608" cy="5232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AFROTC Det 730</a:t>
            </a:r>
            <a:endParaRPr lang="en-US" sz="2800" u="sng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F26AC64-8614-42E8-D3F9-36DCC7E8D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7164"/>
              </p:ext>
            </p:extLst>
          </p:nvPr>
        </p:nvGraphicFramePr>
        <p:xfrm>
          <a:off x="7560567" y="3294974"/>
          <a:ext cx="4411908" cy="24450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5954">
                  <a:extLst>
                    <a:ext uri="{9D8B030D-6E8A-4147-A177-3AD203B41FA5}">
                      <a16:colId xmlns:a16="http://schemas.microsoft.com/office/drawing/2014/main" val="1277810494"/>
                    </a:ext>
                  </a:extLst>
                </a:gridCol>
                <a:gridCol w="2205954">
                  <a:extLst>
                    <a:ext uri="{9D8B030D-6E8A-4147-A177-3AD203B41FA5}">
                      <a16:colId xmlns:a16="http://schemas.microsoft.com/office/drawing/2014/main" val="1095875510"/>
                    </a:ext>
                  </a:extLst>
                </a:gridCol>
              </a:tblGrid>
              <a:tr h="221673">
                <a:tc>
                  <a:txBody>
                    <a:bodyPr/>
                    <a:lstStyle/>
                    <a:p>
                      <a:r>
                        <a:rPr lang="en-US" sz="1500" b="0" dirty="0"/>
                        <a:t>Flying Specialties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Cyber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74128350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r>
                        <a:rPr lang="en-US" sz="1500" dirty="0"/>
                        <a:t>Intelligence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Space Operations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173331113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Special Warfare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Weather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3370006413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Maintenance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Logistics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1541378469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Civil Engineer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Force Support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377947914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Public Affairs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Security Forces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99961329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Medical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Chaplain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2210184413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Scientist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Engineer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3641199820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Acquisition/Contracting</a:t>
                      </a:r>
                    </a:p>
                  </a:txBody>
                  <a:tcPr marL="182572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Special Investigations</a:t>
                      </a:r>
                    </a:p>
                  </a:txBody>
                  <a:tcPr marL="182572" marR="0" marT="0" marB="0"/>
                </a:tc>
                <a:extLst>
                  <a:ext uri="{0D108BD9-81ED-4DB2-BD59-A6C34878D82A}">
                    <a16:rowId xmlns:a16="http://schemas.microsoft.com/office/drawing/2014/main" val="2103969186"/>
                  </a:ext>
                </a:extLst>
              </a:tr>
              <a:tr h="38764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and many more!</a:t>
                      </a:r>
                    </a:p>
                  </a:txBody>
                  <a:tcPr marL="182572" marR="182572" marT="41564" marB="41564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55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C23815-E3EB-14C2-46E1-42B0ADDA0C82}"/>
              </a:ext>
            </a:extLst>
          </p:cNvPr>
          <p:cNvSpPr txBox="1"/>
          <p:nvPr/>
        </p:nvSpPr>
        <p:spPr>
          <a:xfrm>
            <a:off x="7735397" y="2780070"/>
            <a:ext cx="3737729" cy="1244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Numerous Career Paths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3A849BB-3A4A-09E8-B904-A8745C20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3" y="124361"/>
            <a:ext cx="3192788" cy="24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nited States Space Force - Wikipedia">
            <a:extLst>
              <a:ext uri="{FF2B5EF4-FFF2-40B4-BE49-F238E27FC236}">
                <a16:creationId xmlns:a16="http://schemas.microsoft.com/office/drawing/2014/main" id="{6528D217-3B8F-1FB2-B926-0D86C249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4" y="2744248"/>
            <a:ext cx="2195186" cy="2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A352C-F7F1-3E9C-CC0A-EB62D2CF5E3E}"/>
              </a:ext>
            </a:extLst>
          </p:cNvPr>
          <p:cNvSpPr txBox="1"/>
          <p:nvPr/>
        </p:nvSpPr>
        <p:spPr>
          <a:xfrm>
            <a:off x="7128112" y="382134"/>
            <a:ext cx="50638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 Exciting Job After College</a:t>
            </a:r>
          </a:p>
          <a:p>
            <a:pPr algn="ctr"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</a:rPr>
              <a:t>Have an </a:t>
            </a:r>
            <a:r>
              <a:rPr lang="en-US" sz="2200" u="sng" dirty="0">
                <a:solidFill>
                  <a:schemeClr val="bg1"/>
                </a:solidFill>
              </a:rPr>
              <a:t>accelerated profession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with great benefits!</a:t>
            </a:r>
          </a:p>
          <a:p>
            <a:pPr algn="ctr"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</a:rPr>
              <a:t>Be part of good work worth doing!</a:t>
            </a:r>
          </a:p>
        </p:txBody>
      </p:sp>
    </p:spTree>
    <p:extLst>
      <p:ext uri="{BB962C8B-B14F-4D97-AF65-F5344CB8AC3E}">
        <p14:creationId xmlns:p14="http://schemas.microsoft.com/office/powerpoint/2010/main" val="332277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extLst>
              <a:ext uri="{FF2B5EF4-FFF2-40B4-BE49-F238E27FC236}">
                <a16:creationId xmlns:a16="http://schemas.microsoft.com/office/drawing/2014/main" id="{68E13ED6-130A-E2C0-5CF2-267B81CF2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b="8691"/>
          <a:stretch/>
        </p:blipFill>
        <p:spPr bwMode="auto">
          <a:xfrm>
            <a:off x="14656" y="1035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623F7B-1C98-90D8-13BD-5DF5AEF9FB49}"/>
              </a:ext>
            </a:extLst>
          </p:cNvPr>
          <p:cNvGrpSpPr/>
          <p:nvPr/>
        </p:nvGrpSpPr>
        <p:grpSpPr>
          <a:xfrm>
            <a:off x="144039" y="1697304"/>
            <a:ext cx="8496885" cy="5057178"/>
            <a:chOff x="2132398" y="6537717"/>
            <a:chExt cx="2286000" cy="50571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C2464C-1D35-DE08-5838-6E1C7280EC6F}"/>
                </a:ext>
              </a:extLst>
            </p:cNvPr>
            <p:cNvSpPr txBox="1"/>
            <p:nvPr/>
          </p:nvSpPr>
          <p:spPr>
            <a:xfrm>
              <a:off x="2132398" y="6537717"/>
              <a:ext cx="2286000" cy="13685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Want to Fly?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   - Pilot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   - Remotely Piloted Aircraft Pilot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   - Combat Systems Officer</a:t>
              </a:r>
            </a:p>
            <a:p>
              <a:r>
                <a:rPr lang="en-US" sz="3600" dirty="0">
                  <a:solidFill>
                    <a:schemeClr val="bg1"/>
                  </a:solidFill>
                </a:rPr>
                <a:t>   - </a:t>
              </a:r>
              <a:r>
                <a:rPr lang="en-US" sz="3600" b="1" dirty="0">
                  <a:solidFill>
                    <a:schemeClr val="bg1"/>
                  </a:solidFill>
                </a:rPr>
                <a:t>Air Battle Manager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92B7E3DF-414F-CD29-7EC6-3852BEB15150}"/>
                </a:ext>
              </a:extLst>
            </p:cNvPr>
            <p:cNvSpPr/>
            <p:nvPr/>
          </p:nvSpPr>
          <p:spPr>
            <a:xfrm>
              <a:off x="3926970" y="9779754"/>
              <a:ext cx="131507" cy="1815141"/>
            </a:xfrm>
            <a:prstGeom prst="leftBrace">
              <a:avLst>
                <a:gd name="adj1" fmla="val 28178"/>
                <a:gd name="adj2" fmla="val 50000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47D2F6-6877-3B5C-CE30-B4B136458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92663"/>
              </p:ext>
            </p:extLst>
          </p:nvPr>
        </p:nvGraphicFramePr>
        <p:xfrm>
          <a:off x="7407772" y="4954969"/>
          <a:ext cx="4769572" cy="1950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69572">
                  <a:extLst>
                    <a:ext uri="{9D8B030D-6E8A-4147-A177-3AD203B41FA5}">
                      <a16:colId xmlns:a16="http://schemas.microsoft.com/office/drawing/2014/main" val="1485763014"/>
                    </a:ext>
                  </a:extLst>
                </a:gridCol>
              </a:tblGrid>
              <a:tr h="178416">
                <a:tc>
                  <a:txBody>
                    <a:bodyPr/>
                    <a:lstStyle/>
                    <a:p>
                      <a:r>
                        <a:rPr lang="en-US" sz="3200" b="0" dirty="0"/>
                        <a:t>Flying Hours </a:t>
                      </a:r>
                      <a:r>
                        <a:rPr lang="en-US" sz="2400" b="0" dirty="0"/>
                        <a:t>(Maxes at 60 hours)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690952018"/>
                  </a:ext>
                </a:extLst>
              </a:tr>
              <a:tr h="178416">
                <a:tc>
                  <a:txBody>
                    <a:bodyPr/>
                    <a:lstStyle/>
                    <a:p>
                      <a:r>
                        <a:rPr lang="en-US" sz="3200" dirty="0"/>
                        <a:t>TBAS Exam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691064745"/>
                  </a:ext>
                </a:extLst>
              </a:tr>
              <a:tr h="1784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AFOQT </a:t>
                      </a:r>
                      <a:r>
                        <a:rPr lang="en-US" sz="2400" dirty="0"/>
                        <a:t>(Specific Sections)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4020258355"/>
                  </a:ext>
                </a:extLst>
              </a:tr>
              <a:tr h="1784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Physical Fitness Assessment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42905957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446F31-DFE8-445E-ADBC-10C6540ED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548"/>
              </p:ext>
            </p:extLst>
          </p:nvPr>
        </p:nvGraphicFramePr>
        <p:xfrm>
          <a:off x="3626813" y="5603071"/>
          <a:ext cx="2973516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3516">
                  <a:extLst>
                    <a:ext uri="{9D8B030D-6E8A-4147-A177-3AD203B41FA5}">
                      <a16:colId xmlns:a16="http://schemas.microsoft.com/office/drawing/2014/main" val="4233465352"/>
                    </a:ext>
                  </a:extLst>
                </a:gridCol>
              </a:tblGrid>
              <a:tr h="1784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PCSM Score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98721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BEB8DA-C2C6-B6FB-64F7-5B96730F9FE9}"/>
              </a:ext>
            </a:extLst>
          </p:cNvPr>
          <p:cNvSpPr txBox="1"/>
          <p:nvPr/>
        </p:nvSpPr>
        <p:spPr>
          <a:xfrm>
            <a:off x="7407772" y="4386638"/>
            <a:ext cx="4769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i="1" dirty="0">
                <a:solidFill>
                  <a:schemeClr val="bg1"/>
                </a:solidFill>
              </a:rPr>
              <a:t>AFROTC helps prepare you: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1DCF9-9335-BFDA-5F99-4515F2052273}"/>
              </a:ext>
            </a:extLst>
          </p:cNvPr>
          <p:cNvSpPr txBox="1"/>
          <p:nvPr/>
        </p:nvSpPr>
        <p:spPr>
          <a:xfrm>
            <a:off x="2051957" y="6354018"/>
            <a:ext cx="5251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i="1" dirty="0">
                <a:solidFill>
                  <a:schemeClr val="bg1"/>
                </a:solidFill>
              </a:rPr>
              <a:t>Competitive Flying Careers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560F3-8198-15A2-7BB0-0D760571ADD1}"/>
              </a:ext>
            </a:extLst>
          </p:cNvPr>
          <p:cNvSpPr txBox="1"/>
          <p:nvPr/>
        </p:nvSpPr>
        <p:spPr>
          <a:xfrm>
            <a:off x="6035040" y="501152"/>
            <a:ext cx="5918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Shape the Future of Air Combat.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DAF has the best Aircrew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33728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outh Korea Koreas Tensions">
            <a:extLst>
              <a:ext uri="{FF2B5EF4-FFF2-40B4-BE49-F238E27FC236}">
                <a16:creationId xmlns:a16="http://schemas.microsoft.com/office/drawing/2014/main" id="{8D5F3FF7-1837-370A-CC75-0ABACAC3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3723"/>
          <a:stretch/>
        </p:blipFill>
        <p:spPr bwMode="auto">
          <a:xfrm>
            <a:off x="0" y="-29028"/>
            <a:ext cx="12192000" cy="68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19C724-6319-F154-5F09-9204578652A0}"/>
              </a:ext>
            </a:extLst>
          </p:cNvPr>
          <p:cNvSpPr txBox="1"/>
          <p:nvPr/>
        </p:nvSpPr>
        <p:spPr>
          <a:xfrm>
            <a:off x="6832121" y="1528143"/>
            <a:ext cx="5359879" cy="3801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Joining AFROTC &amp; Scholarships: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5% High School Scholarship Cadets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b="1" u="sng" dirty="0">
                <a:solidFill>
                  <a:schemeClr val="bg1"/>
                </a:solidFill>
              </a:rPr>
              <a:t>Type 1</a:t>
            </a:r>
            <a:r>
              <a:rPr lang="en-US" dirty="0">
                <a:solidFill>
                  <a:schemeClr val="bg1"/>
                </a:solidFill>
              </a:rPr>
              <a:t> - Full Tuition &amp; Fees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- Apply: 1 Jul - 31 Dec </a:t>
            </a:r>
            <a:r>
              <a:rPr lang="en-US" u="sng" dirty="0">
                <a:solidFill>
                  <a:schemeClr val="bg1"/>
                </a:solidFill>
              </a:rPr>
              <a:t>during H.S. Senior Year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	- </a:t>
            </a:r>
            <a:r>
              <a:rPr lang="en-US" i="1" dirty="0">
                <a:solidFill>
                  <a:schemeClr val="bg1"/>
                </a:solidFill>
              </a:rPr>
              <a:t>Very</a:t>
            </a:r>
            <a:r>
              <a:rPr lang="en-US" dirty="0">
                <a:solidFill>
                  <a:schemeClr val="bg1"/>
                </a:solidFill>
              </a:rPr>
              <a:t> Competitive Full Person Assessment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95% Walk on Cadets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- Last 2 Years: </a:t>
            </a:r>
            <a:r>
              <a:rPr lang="en-US" b="1" u="sng" dirty="0">
                <a:solidFill>
                  <a:schemeClr val="bg1"/>
                </a:solidFill>
              </a:rPr>
              <a:t>Type 2</a:t>
            </a:r>
            <a:r>
              <a:rPr lang="en-US" b="1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Around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$9K/Semester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All Scholarship Cadets</a:t>
            </a:r>
          </a:p>
          <a:p>
            <a:pPr>
              <a:tabLst>
                <a:tab pos="406400" algn="l"/>
              </a:tabLst>
            </a:pPr>
            <a:r>
              <a:rPr lang="en-US" dirty="0">
                <a:solidFill>
                  <a:schemeClr val="bg1"/>
                </a:solidFill>
              </a:rPr>
              <a:t>		- Cadet Pay (up to Senior Year $500/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>
              <a:tabLst>
                <a:tab pos="406400" algn="l"/>
              </a:tabLst>
            </a:pPr>
            <a:r>
              <a:rPr lang="en-US" dirty="0">
                <a:solidFill>
                  <a:schemeClr val="bg1"/>
                </a:solidFill>
              </a:rPr>
              <a:t>		- Book Stipend of up to $900/yr</a:t>
            </a:r>
            <a:endParaRPr lang="en-US" dirty="0"/>
          </a:p>
          <a:p>
            <a:pPr>
              <a:tabLst>
                <a:tab pos="406400" algn="l"/>
              </a:tabLst>
            </a:pPr>
            <a:r>
              <a:rPr lang="en-US" dirty="0">
                <a:solidFill>
                  <a:schemeClr val="bg1"/>
                </a:solidFill>
              </a:rPr>
              <a:t>		- Optional Conversion to $10K/yr Housing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outh Korea Koreas Tensions">
            <a:extLst>
              <a:ext uri="{FF2B5EF4-FFF2-40B4-BE49-F238E27FC236}">
                <a16:creationId xmlns:a16="http://schemas.microsoft.com/office/drawing/2014/main" id="{8D5F3FF7-1837-370A-CC75-0ABACAC3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3723"/>
          <a:stretch/>
        </p:blipFill>
        <p:spPr bwMode="auto">
          <a:xfrm>
            <a:off x="0" y="-29028"/>
            <a:ext cx="12192000" cy="68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CDD72-C47B-CC8B-7264-C51DCDA1E2F9}"/>
              </a:ext>
            </a:extLst>
          </p:cNvPr>
          <p:cNvSpPr txBox="1"/>
          <p:nvPr/>
        </p:nvSpPr>
        <p:spPr>
          <a:xfrm>
            <a:off x="6437088" y="4949370"/>
            <a:ext cx="5740398" cy="1872343"/>
          </a:xfrm>
          <a:prstGeom prst="rect">
            <a:avLst/>
          </a:prstGeom>
          <a:solidFill>
            <a:srgbClr val="5E7CB8">
              <a:alpha val="67000"/>
            </a:srgbClr>
          </a:solidFill>
        </p:spPr>
        <p:txBody>
          <a:bodyPr wrap="square" anchor="ctr"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9C724-6319-F154-5F09-9204578652A0}"/>
              </a:ext>
            </a:extLst>
          </p:cNvPr>
          <p:cNvSpPr txBox="1"/>
          <p:nvPr/>
        </p:nvSpPr>
        <p:spPr>
          <a:xfrm>
            <a:off x="5950858" y="1809018"/>
            <a:ext cx="6226628" cy="4928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Joining AFROTC &amp; Enrollment: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10% High School Scholarship Cadets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Nation-wide Online Application</a:t>
            </a:r>
            <a:endParaRPr lang="en-US" sz="2400" u="sng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https://www.afrotc.com/scholarships/high-school/application/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lvl="1"/>
            <a:endParaRPr lang="en-US" sz="12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90% Walk on Cadets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AFROTC DET 730: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As simple as emailing us then: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   - Academic Enrollment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   - New Cadet Orientation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		- 23 Aug 2025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870E4-ABB2-448D-0BF6-8FC0852C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28" y="4482837"/>
            <a:ext cx="1055743" cy="1055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B2167-F242-284D-1076-A3D525977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828" y="2872101"/>
            <a:ext cx="1055742" cy="10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No photo description available.">
            <a:extLst>
              <a:ext uri="{FF2B5EF4-FFF2-40B4-BE49-F238E27FC236}">
                <a16:creationId xmlns:a16="http://schemas.microsoft.com/office/drawing/2014/main" id="{A2429F98-EF5C-9E7B-0104-1AB33669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549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F58D71-754F-CC0A-0AA0-0CCBCD26FCE1}"/>
              </a:ext>
            </a:extLst>
          </p:cNvPr>
          <p:cNvSpPr/>
          <p:nvPr/>
        </p:nvSpPr>
        <p:spPr>
          <a:xfrm>
            <a:off x="177800" y="3162300"/>
            <a:ext cx="7493000" cy="3416300"/>
          </a:xfrm>
          <a:custGeom>
            <a:avLst/>
            <a:gdLst>
              <a:gd name="connsiteX0" fmla="*/ 0 w 7493000"/>
              <a:gd name="connsiteY0" fmla="*/ 3403600 h 3416300"/>
              <a:gd name="connsiteX1" fmla="*/ 0 w 7493000"/>
              <a:gd name="connsiteY1" fmla="*/ 0 h 3416300"/>
              <a:gd name="connsiteX2" fmla="*/ 4508500 w 7493000"/>
              <a:gd name="connsiteY2" fmla="*/ 0 h 3416300"/>
              <a:gd name="connsiteX3" fmla="*/ 7493000 w 7493000"/>
              <a:gd name="connsiteY3" fmla="*/ 1231900 h 3416300"/>
              <a:gd name="connsiteX4" fmla="*/ 7493000 w 7493000"/>
              <a:gd name="connsiteY4" fmla="*/ 3416300 h 3416300"/>
              <a:gd name="connsiteX5" fmla="*/ 0 w 7493000"/>
              <a:gd name="connsiteY5" fmla="*/ 3403600 h 3416300"/>
              <a:gd name="connsiteX0" fmla="*/ 0 w 7493000"/>
              <a:gd name="connsiteY0" fmla="*/ 3403600 h 3416300"/>
              <a:gd name="connsiteX1" fmla="*/ 0 w 7493000"/>
              <a:gd name="connsiteY1" fmla="*/ 0 h 3416300"/>
              <a:gd name="connsiteX2" fmla="*/ 4409440 w 7493000"/>
              <a:gd name="connsiteY2" fmla="*/ 0 h 3416300"/>
              <a:gd name="connsiteX3" fmla="*/ 7493000 w 7493000"/>
              <a:gd name="connsiteY3" fmla="*/ 1231900 h 3416300"/>
              <a:gd name="connsiteX4" fmla="*/ 7493000 w 7493000"/>
              <a:gd name="connsiteY4" fmla="*/ 3416300 h 3416300"/>
              <a:gd name="connsiteX5" fmla="*/ 0 w 7493000"/>
              <a:gd name="connsiteY5" fmla="*/ 3403600 h 3416300"/>
              <a:gd name="connsiteX0" fmla="*/ 0 w 7493000"/>
              <a:gd name="connsiteY0" fmla="*/ 3403600 h 3416300"/>
              <a:gd name="connsiteX1" fmla="*/ 0 w 7493000"/>
              <a:gd name="connsiteY1" fmla="*/ 0 h 3416300"/>
              <a:gd name="connsiteX2" fmla="*/ 4155440 w 7493000"/>
              <a:gd name="connsiteY2" fmla="*/ 0 h 3416300"/>
              <a:gd name="connsiteX3" fmla="*/ 7493000 w 7493000"/>
              <a:gd name="connsiteY3" fmla="*/ 1231900 h 3416300"/>
              <a:gd name="connsiteX4" fmla="*/ 7493000 w 7493000"/>
              <a:gd name="connsiteY4" fmla="*/ 3416300 h 3416300"/>
              <a:gd name="connsiteX5" fmla="*/ 0 w 7493000"/>
              <a:gd name="connsiteY5" fmla="*/ 340360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000" h="3416300">
                <a:moveTo>
                  <a:pt x="0" y="3403600"/>
                </a:moveTo>
                <a:lnTo>
                  <a:pt x="0" y="0"/>
                </a:lnTo>
                <a:lnTo>
                  <a:pt x="4155440" y="0"/>
                </a:lnTo>
                <a:lnTo>
                  <a:pt x="7493000" y="1231900"/>
                </a:lnTo>
                <a:lnTo>
                  <a:pt x="7493000" y="34163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48288-C8D6-3D25-3245-16755A9464B1}"/>
              </a:ext>
            </a:extLst>
          </p:cNvPr>
          <p:cNvSpPr txBox="1"/>
          <p:nvPr/>
        </p:nvSpPr>
        <p:spPr>
          <a:xfrm>
            <a:off x="177800" y="3165503"/>
            <a:ext cx="7581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AFROTC Det 730 Proudly Serves:</a:t>
            </a:r>
          </a:p>
          <a:p>
            <a:r>
              <a:rPr lang="en-US" sz="2400" u="sng" dirty="0"/>
              <a:t>University of Pittsburgh</a:t>
            </a:r>
            <a:r>
              <a:rPr lang="en-US" sz="2400" dirty="0"/>
              <a:t>,  </a:t>
            </a:r>
            <a:r>
              <a:rPr lang="en-US" sz="2400" u="sng" dirty="0"/>
              <a:t>Pitt - Greensburg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u="sng" dirty="0"/>
              <a:t>Carlow University</a:t>
            </a:r>
            <a:r>
              <a:rPr lang="en-US" sz="2400" dirty="0"/>
              <a:t>,  </a:t>
            </a:r>
            <a:r>
              <a:rPr lang="en-US" sz="2400" u="sng" dirty="0"/>
              <a:t>Carnegie Mellon University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u="sng" dirty="0"/>
              <a:t>Chatham College</a:t>
            </a:r>
            <a:r>
              <a:rPr lang="en-US" sz="2400" dirty="0"/>
              <a:t>,  </a:t>
            </a:r>
            <a:r>
              <a:rPr lang="en-US" sz="2400" u="sng" dirty="0"/>
              <a:t>Community College of Allegheny County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u="sng" dirty="0"/>
              <a:t>Duquesne University</a:t>
            </a:r>
            <a:r>
              <a:rPr lang="en-US" sz="2400" dirty="0"/>
              <a:t>,  </a:t>
            </a:r>
            <a:r>
              <a:rPr lang="en-US" sz="2400" u="sng" dirty="0"/>
              <a:t>Franciscan University of Steubenville</a:t>
            </a:r>
            <a:r>
              <a:rPr lang="en-US" sz="2400" dirty="0"/>
              <a:t>, </a:t>
            </a:r>
            <a:r>
              <a:rPr lang="en-US" sz="2400" u="sng" dirty="0"/>
              <a:t>La Roche University</a:t>
            </a:r>
            <a:r>
              <a:rPr lang="en-US" sz="2400" dirty="0"/>
              <a:t>,  </a:t>
            </a:r>
            <a:r>
              <a:rPr lang="en-US" sz="2400" u="sng" dirty="0"/>
              <a:t>Penn State - Greater Allegheny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u="sng" dirty="0"/>
              <a:t>Penn State - New Kensington</a:t>
            </a:r>
            <a:r>
              <a:rPr lang="en-US" sz="2400" dirty="0"/>
              <a:t>,  </a:t>
            </a:r>
            <a:r>
              <a:rPr lang="en-US" sz="2400" u="sng" dirty="0"/>
              <a:t>Penn West (California)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u="sng" dirty="0"/>
              <a:t>Point Park University</a:t>
            </a:r>
            <a:r>
              <a:rPr lang="en-US" sz="2400" dirty="0"/>
              <a:t>,  </a:t>
            </a:r>
            <a:r>
              <a:rPr lang="en-US" sz="2400" u="sng" dirty="0"/>
              <a:t>Robert Morris University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u="sng" dirty="0"/>
              <a:t>Saint Vincent College</a:t>
            </a:r>
            <a:r>
              <a:rPr lang="en-US" sz="2400" dirty="0"/>
              <a:t>,  and </a:t>
            </a:r>
            <a:r>
              <a:rPr lang="en-US" sz="2400" u="sng" dirty="0"/>
              <a:t>Washington &amp; Jefferson College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FB46D-8433-DA66-8B40-419653C5506B}"/>
              </a:ext>
            </a:extLst>
          </p:cNvPr>
          <p:cNvSpPr/>
          <p:nvPr/>
        </p:nvSpPr>
        <p:spPr>
          <a:xfrm>
            <a:off x="6561054" y="235035"/>
            <a:ext cx="5548705" cy="1303121"/>
          </a:xfrm>
          <a:custGeom>
            <a:avLst/>
            <a:gdLst>
              <a:gd name="connsiteX0" fmla="*/ 0 w 5448692"/>
              <a:gd name="connsiteY0" fmla="*/ 0 h 1300899"/>
              <a:gd name="connsiteX1" fmla="*/ 4204354 w 5448692"/>
              <a:gd name="connsiteY1" fmla="*/ 0 h 1300899"/>
              <a:gd name="connsiteX2" fmla="*/ 5448692 w 5448692"/>
              <a:gd name="connsiteY2" fmla="*/ 546755 h 1300899"/>
              <a:gd name="connsiteX3" fmla="*/ 5448692 w 5448692"/>
              <a:gd name="connsiteY3" fmla="*/ 1300899 h 1300899"/>
              <a:gd name="connsiteX4" fmla="*/ 1112363 w 5448692"/>
              <a:gd name="connsiteY4" fmla="*/ 1300899 h 1300899"/>
              <a:gd name="connsiteX5" fmla="*/ 527901 w 5448692"/>
              <a:gd name="connsiteY5" fmla="*/ 716437 h 1300899"/>
              <a:gd name="connsiteX6" fmla="*/ 0 w 5448692"/>
              <a:gd name="connsiteY6" fmla="*/ 0 h 1300899"/>
              <a:gd name="connsiteX0" fmla="*/ 0 w 5448692"/>
              <a:gd name="connsiteY0" fmla="*/ 0 h 1300899"/>
              <a:gd name="connsiteX1" fmla="*/ 4204354 w 5448692"/>
              <a:gd name="connsiteY1" fmla="*/ 0 h 1300899"/>
              <a:gd name="connsiteX2" fmla="*/ 5448692 w 5448692"/>
              <a:gd name="connsiteY2" fmla="*/ 546755 h 1300899"/>
              <a:gd name="connsiteX3" fmla="*/ 5448692 w 5448692"/>
              <a:gd name="connsiteY3" fmla="*/ 1300899 h 1300899"/>
              <a:gd name="connsiteX4" fmla="*/ 1112363 w 5448692"/>
              <a:gd name="connsiteY4" fmla="*/ 1300899 h 1300899"/>
              <a:gd name="connsiteX5" fmla="*/ 18853 w 5448692"/>
              <a:gd name="connsiteY5" fmla="*/ 867266 h 1300899"/>
              <a:gd name="connsiteX6" fmla="*/ 0 w 5448692"/>
              <a:gd name="connsiteY6" fmla="*/ 0 h 1300899"/>
              <a:gd name="connsiteX0" fmla="*/ 197 w 5448889"/>
              <a:gd name="connsiteY0" fmla="*/ 0 h 1300899"/>
              <a:gd name="connsiteX1" fmla="*/ 4204551 w 5448889"/>
              <a:gd name="connsiteY1" fmla="*/ 0 h 1300899"/>
              <a:gd name="connsiteX2" fmla="*/ 5448889 w 5448889"/>
              <a:gd name="connsiteY2" fmla="*/ 546755 h 1300899"/>
              <a:gd name="connsiteX3" fmla="*/ 5448889 w 5448889"/>
              <a:gd name="connsiteY3" fmla="*/ 1300899 h 1300899"/>
              <a:gd name="connsiteX4" fmla="*/ 1112560 w 5448889"/>
              <a:gd name="connsiteY4" fmla="*/ 1300899 h 1300899"/>
              <a:gd name="connsiteX5" fmla="*/ 0 w 5448889"/>
              <a:gd name="connsiteY5" fmla="*/ 876791 h 1300899"/>
              <a:gd name="connsiteX6" fmla="*/ 197 w 5448889"/>
              <a:gd name="connsiteY6" fmla="*/ 0 h 1300899"/>
              <a:gd name="connsiteX0" fmla="*/ 197 w 5448889"/>
              <a:gd name="connsiteY0" fmla="*/ 0 h 1300899"/>
              <a:gd name="connsiteX1" fmla="*/ 4204551 w 5448889"/>
              <a:gd name="connsiteY1" fmla="*/ 0 h 1300899"/>
              <a:gd name="connsiteX2" fmla="*/ 5448889 w 5448889"/>
              <a:gd name="connsiteY2" fmla="*/ 546755 h 1300899"/>
              <a:gd name="connsiteX3" fmla="*/ 5448889 w 5448889"/>
              <a:gd name="connsiteY3" fmla="*/ 1300899 h 1300899"/>
              <a:gd name="connsiteX4" fmla="*/ 2552740 w 5448889"/>
              <a:gd name="connsiteY4" fmla="*/ 1300899 h 1300899"/>
              <a:gd name="connsiteX5" fmla="*/ 0 w 5448889"/>
              <a:gd name="connsiteY5" fmla="*/ 876791 h 1300899"/>
              <a:gd name="connsiteX6" fmla="*/ 197 w 5448889"/>
              <a:gd name="connsiteY6" fmla="*/ 0 h 1300899"/>
              <a:gd name="connsiteX0" fmla="*/ 1 w 5448693"/>
              <a:gd name="connsiteY0" fmla="*/ 0 h 1300899"/>
              <a:gd name="connsiteX1" fmla="*/ 4204355 w 5448693"/>
              <a:gd name="connsiteY1" fmla="*/ 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7620 h 1308519"/>
              <a:gd name="connsiteX1" fmla="*/ 3587135 w 5448693"/>
              <a:gd name="connsiteY1" fmla="*/ 0 h 1308519"/>
              <a:gd name="connsiteX2" fmla="*/ 5448693 w 5448693"/>
              <a:gd name="connsiteY2" fmla="*/ 554375 h 1308519"/>
              <a:gd name="connsiteX3" fmla="*/ 5448693 w 5448693"/>
              <a:gd name="connsiteY3" fmla="*/ 1308519 h 1308519"/>
              <a:gd name="connsiteX4" fmla="*/ 2552544 w 5448693"/>
              <a:gd name="connsiteY4" fmla="*/ 1308519 h 1308519"/>
              <a:gd name="connsiteX5" fmla="*/ 7424 w 5448693"/>
              <a:gd name="connsiteY5" fmla="*/ 777731 h 1308519"/>
              <a:gd name="connsiteX6" fmla="*/ 1 w 5448693"/>
              <a:gd name="connsiteY6" fmla="*/ 7620 h 1308519"/>
              <a:gd name="connsiteX0" fmla="*/ 1 w 5448693"/>
              <a:gd name="connsiteY0" fmla="*/ 0 h 1300899"/>
              <a:gd name="connsiteX1" fmla="*/ 3571895 w 5448693"/>
              <a:gd name="connsiteY1" fmla="*/ 1524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0 h 1300899"/>
              <a:gd name="connsiteX1" fmla="*/ 3564275 w 5448693"/>
              <a:gd name="connsiteY1" fmla="*/ 1524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0 h 1300899"/>
              <a:gd name="connsiteX1" fmla="*/ 3570625 w 5448693"/>
              <a:gd name="connsiteY1" fmla="*/ 5715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635 h 1301534"/>
              <a:gd name="connsiteX1" fmla="*/ 3564275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448693"/>
              <a:gd name="connsiteY0" fmla="*/ 635 h 1301534"/>
              <a:gd name="connsiteX1" fmla="*/ 3245187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448693"/>
              <a:gd name="connsiteY0" fmla="*/ 635 h 1301534"/>
              <a:gd name="connsiteX1" fmla="*/ 3259475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448693 w 5548705"/>
              <a:gd name="connsiteY3" fmla="*/ 1301534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82484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92009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92009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53679"/>
              <a:gd name="connsiteY0" fmla="*/ 635 h 1301534"/>
              <a:gd name="connsiteX1" fmla="*/ 3259475 w 5553679"/>
              <a:gd name="connsiteY1" fmla="*/ 0 h 1301534"/>
              <a:gd name="connsiteX2" fmla="*/ 5548705 w 5553679"/>
              <a:gd name="connsiteY2" fmla="*/ 485477 h 1301534"/>
              <a:gd name="connsiteX3" fmla="*/ 5553468 w 5553679"/>
              <a:gd name="connsiteY3" fmla="*/ 1296771 h 1301534"/>
              <a:gd name="connsiteX4" fmla="*/ 2552544 w 5553679"/>
              <a:gd name="connsiteY4" fmla="*/ 1301534 h 1301534"/>
              <a:gd name="connsiteX5" fmla="*/ 7424 w 5553679"/>
              <a:gd name="connsiteY5" fmla="*/ 770746 h 1301534"/>
              <a:gd name="connsiteX6" fmla="*/ 1 w 5553679"/>
              <a:gd name="connsiteY6" fmla="*/ 635 h 1301534"/>
              <a:gd name="connsiteX0" fmla="*/ 1 w 5548705"/>
              <a:gd name="connsiteY0" fmla="*/ 635 h 1303121"/>
              <a:gd name="connsiteX1" fmla="*/ 3259475 w 5548705"/>
              <a:gd name="connsiteY1" fmla="*/ 0 h 1303121"/>
              <a:gd name="connsiteX2" fmla="*/ 5548705 w 5548705"/>
              <a:gd name="connsiteY2" fmla="*/ 485477 h 1303121"/>
              <a:gd name="connsiteX3" fmla="*/ 5537593 w 5548705"/>
              <a:gd name="connsiteY3" fmla="*/ 1303121 h 1303121"/>
              <a:gd name="connsiteX4" fmla="*/ 2552544 w 5548705"/>
              <a:gd name="connsiteY4" fmla="*/ 1301534 h 1303121"/>
              <a:gd name="connsiteX5" fmla="*/ 7424 w 5548705"/>
              <a:gd name="connsiteY5" fmla="*/ 770746 h 1303121"/>
              <a:gd name="connsiteX6" fmla="*/ 1 w 5548705"/>
              <a:gd name="connsiteY6" fmla="*/ 635 h 1303121"/>
              <a:gd name="connsiteX0" fmla="*/ 1 w 5548705"/>
              <a:gd name="connsiteY0" fmla="*/ 635 h 1303121"/>
              <a:gd name="connsiteX1" fmla="*/ 3259475 w 5548705"/>
              <a:gd name="connsiteY1" fmla="*/ 0 h 1303121"/>
              <a:gd name="connsiteX2" fmla="*/ 5548705 w 5548705"/>
              <a:gd name="connsiteY2" fmla="*/ 485477 h 1303121"/>
              <a:gd name="connsiteX3" fmla="*/ 5547118 w 5548705"/>
              <a:gd name="connsiteY3" fmla="*/ 1303121 h 1303121"/>
              <a:gd name="connsiteX4" fmla="*/ 2552544 w 5548705"/>
              <a:gd name="connsiteY4" fmla="*/ 1301534 h 1303121"/>
              <a:gd name="connsiteX5" fmla="*/ 7424 w 5548705"/>
              <a:gd name="connsiteY5" fmla="*/ 770746 h 1303121"/>
              <a:gd name="connsiteX6" fmla="*/ 1 w 5548705"/>
              <a:gd name="connsiteY6" fmla="*/ 635 h 13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8705" h="1303121">
                <a:moveTo>
                  <a:pt x="1" y="635"/>
                </a:moveTo>
                <a:lnTo>
                  <a:pt x="3259475" y="0"/>
                </a:lnTo>
                <a:lnTo>
                  <a:pt x="5548705" y="485477"/>
                </a:lnTo>
                <a:cubicBezTo>
                  <a:pt x="5547118" y="751146"/>
                  <a:pt x="5548705" y="1037452"/>
                  <a:pt x="5547118" y="1303121"/>
                </a:cubicBezTo>
                <a:lnTo>
                  <a:pt x="2552544" y="1301534"/>
                </a:lnTo>
                <a:lnTo>
                  <a:pt x="7424" y="770746"/>
                </a:lnTo>
                <a:cubicBezTo>
                  <a:pt x="7490" y="478482"/>
                  <a:pt x="-65" y="292899"/>
                  <a:pt x="1" y="635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B4439-2956-3C31-4576-06AD2BF754D4}"/>
              </a:ext>
            </a:extLst>
          </p:cNvPr>
          <p:cNvSpPr txBox="1"/>
          <p:nvPr/>
        </p:nvSpPr>
        <p:spPr>
          <a:xfrm>
            <a:off x="6565900" y="194553"/>
            <a:ext cx="5462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Across the United States:</a:t>
            </a:r>
          </a:p>
          <a:p>
            <a:r>
              <a:rPr lang="en-US" sz="2800" b="1" dirty="0"/>
              <a:t>    145 AFROTC Detachments serve</a:t>
            </a:r>
            <a:br>
              <a:rPr lang="en-US" sz="2800" b="1" dirty="0"/>
            </a:br>
            <a:r>
              <a:rPr lang="en-US" sz="2800" b="1" dirty="0"/>
              <a:t>                              1,100+ Universities</a:t>
            </a:r>
          </a:p>
        </p:txBody>
      </p:sp>
    </p:spTree>
    <p:extLst>
      <p:ext uri="{BB962C8B-B14F-4D97-AF65-F5344CB8AC3E}">
        <p14:creationId xmlns:p14="http://schemas.microsoft.com/office/powerpoint/2010/main" val="5878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578A8-5FF8-C1A7-516E-A5859B37F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" t="-1" b="22241"/>
          <a:stretch/>
        </p:blipFill>
        <p:spPr>
          <a:xfrm>
            <a:off x="0" y="-40399"/>
            <a:ext cx="12181749" cy="68983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72F59A-8740-77C9-8D05-30A407740DB9}"/>
              </a:ext>
            </a:extLst>
          </p:cNvPr>
          <p:cNvCxnSpPr>
            <a:cxnSpLocks/>
          </p:cNvCxnSpPr>
          <p:nvPr/>
        </p:nvCxnSpPr>
        <p:spPr>
          <a:xfrm>
            <a:off x="2415331" y="4357843"/>
            <a:ext cx="673309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244609-DD4C-EBB9-5D79-3D35266D2A1D}"/>
              </a:ext>
            </a:extLst>
          </p:cNvPr>
          <p:cNvSpPr/>
          <p:nvPr/>
        </p:nvSpPr>
        <p:spPr>
          <a:xfrm>
            <a:off x="6561054" y="235035"/>
            <a:ext cx="5311632" cy="1213357"/>
          </a:xfrm>
          <a:custGeom>
            <a:avLst/>
            <a:gdLst>
              <a:gd name="connsiteX0" fmla="*/ 0 w 5448692"/>
              <a:gd name="connsiteY0" fmla="*/ 0 h 1300899"/>
              <a:gd name="connsiteX1" fmla="*/ 4204354 w 5448692"/>
              <a:gd name="connsiteY1" fmla="*/ 0 h 1300899"/>
              <a:gd name="connsiteX2" fmla="*/ 5448692 w 5448692"/>
              <a:gd name="connsiteY2" fmla="*/ 546755 h 1300899"/>
              <a:gd name="connsiteX3" fmla="*/ 5448692 w 5448692"/>
              <a:gd name="connsiteY3" fmla="*/ 1300899 h 1300899"/>
              <a:gd name="connsiteX4" fmla="*/ 1112363 w 5448692"/>
              <a:gd name="connsiteY4" fmla="*/ 1300899 h 1300899"/>
              <a:gd name="connsiteX5" fmla="*/ 527901 w 5448692"/>
              <a:gd name="connsiteY5" fmla="*/ 716437 h 1300899"/>
              <a:gd name="connsiteX6" fmla="*/ 0 w 5448692"/>
              <a:gd name="connsiteY6" fmla="*/ 0 h 1300899"/>
              <a:gd name="connsiteX0" fmla="*/ 0 w 5448692"/>
              <a:gd name="connsiteY0" fmla="*/ 0 h 1300899"/>
              <a:gd name="connsiteX1" fmla="*/ 4204354 w 5448692"/>
              <a:gd name="connsiteY1" fmla="*/ 0 h 1300899"/>
              <a:gd name="connsiteX2" fmla="*/ 5448692 w 5448692"/>
              <a:gd name="connsiteY2" fmla="*/ 546755 h 1300899"/>
              <a:gd name="connsiteX3" fmla="*/ 5448692 w 5448692"/>
              <a:gd name="connsiteY3" fmla="*/ 1300899 h 1300899"/>
              <a:gd name="connsiteX4" fmla="*/ 1112363 w 5448692"/>
              <a:gd name="connsiteY4" fmla="*/ 1300899 h 1300899"/>
              <a:gd name="connsiteX5" fmla="*/ 18853 w 5448692"/>
              <a:gd name="connsiteY5" fmla="*/ 867266 h 1300899"/>
              <a:gd name="connsiteX6" fmla="*/ 0 w 5448692"/>
              <a:gd name="connsiteY6" fmla="*/ 0 h 1300899"/>
              <a:gd name="connsiteX0" fmla="*/ 197 w 5448889"/>
              <a:gd name="connsiteY0" fmla="*/ 0 h 1300899"/>
              <a:gd name="connsiteX1" fmla="*/ 4204551 w 5448889"/>
              <a:gd name="connsiteY1" fmla="*/ 0 h 1300899"/>
              <a:gd name="connsiteX2" fmla="*/ 5448889 w 5448889"/>
              <a:gd name="connsiteY2" fmla="*/ 546755 h 1300899"/>
              <a:gd name="connsiteX3" fmla="*/ 5448889 w 5448889"/>
              <a:gd name="connsiteY3" fmla="*/ 1300899 h 1300899"/>
              <a:gd name="connsiteX4" fmla="*/ 1112560 w 5448889"/>
              <a:gd name="connsiteY4" fmla="*/ 1300899 h 1300899"/>
              <a:gd name="connsiteX5" fmla="*/ 0 w 5448889"/>
              <a:gd name="connsiteY5" fmla="*/ 876791 h 1300899"/>
              <a:gd name="connsiteX6" fmla="*/ 197 w 5448889"/>
              <a:gd name="connsiteY6" fmla="*/ 0 h 1300899"/>
              <a:gd name="connsiteX0" fmla="*/ 197 w 5448889"/>
              <a:gd name="connsiteY0" fmla="*/ 0 h 1300899"/>
              <a:gd name="connsiteX1" fmla="*/ 4204551 w 5448889"/>
              <a:gd name="connsiteY1" fmla="*/ 0 h 1300899"/>
              <a:gd name="connsiteX2" fmla="*/ 5448889 w 5448889"/>
              <a:gd name="connsiteY2" fmla="*/ 546755 h 1300899"/>
              <a:gd name="connsiteX3" fmla="*/ 5448889 w 5448889"/>
              <a:gd name="connsiteY3" fmla="*/ 1300899 h 1300899"/>
              <a:gd name="connsiteX4" fmla="*/ 2552740 w 5448889"/>
              <a:gd name="connsiteY4" fmla="*/ 1300899 h 1300899"/>
              <a:gd name="connsiteX5" fmla="*/ 0 w 5448889"/>
              <a:gd name="connsiteY5" fmla="*/ 876791 h 1300899"/>
              <a:gd name="connsiteX6" fmla="*/ 197 w 5448889"/>
              <a:gd name="connsiteY6" fmla="*/ 0 h 1300899"/>
              <a:gd name="connsiteX0" fmla="*/ 1 w 5448693"/>
              <a:gd name="connsiteY0" fmla="*/ 0 h 1300899"/>
              <a:gd name="connsiteX1" fmla="*/ 4204355 w 5448693"/>
              <a:gd name="connsiteY1" fmla="*/ 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7620 h 1308519"/>
              <a:gd name="connsiteX1" fmla="*/ 3587135 w 5448693"/>
              <a:gd name="connsiteY1" fmla="*/ 0 h 1308519"/>
              <a:gd name="connsiteX2" fmla="*/ 5448693 w 5448693"/>
              <a:gd name="connsiteY2" fmla="*/ 554375 h 1308519"/>
              <a:gd name="connsiteX3" fmla="*/ 5448693 w 5448693"/>
              <a:gd name="connsiteY3" fmla="*/ 1308519 h 1308519"/>
              <a:gd name="connsiteX4" fmla="*/ 2552544 w 5448693"/>
              <a:gd name="connsiteY4" fmla="*/ 1308519 h 1308519"/>
              <a:gd name="connsiteX5" fmla="*/ 7424 w 5448693"/>
              <a:gd name="connsiteY5" fmla="*/ 777731 h 1308519"/>
              <a:gd name="connsiteX6" fmla="*/ 1 w 5448693"/>
              <a:gd name="connsiteY6" fmla="*/ 7620 h 1308519"/>
              <a:gd name="connsiteX0" fmla="*/ 1 w 5448693"/>
              <a:gd name="connsiteY0" fmla="*/ 0 h 1300899"/>
              <a:gd name="connsiteX1" fmla="*/ 3571895 w 5448693"/>
              <a:gd name="connsiteY1" fmla="*/ 1524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0 h 1300899"/>
              <a:gd name="connsiteX1" fmla="*/ 3564275 w 5448693"/>
              <a:gd name="connsiteY1" fmla="*/ 15240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0 h 1300899"/>
              <a:gd name="connsiteX1" fmla="*/ 3570625 w 5448693"/>
              <a:gd name="connsiteY1" fmla="*/ 5715 h 1300899"/>
              <a:gd name="connsiteX2" fmla="*/ 5448693 w 5448693"/>
              <a:gd name="connsiteY2" fmla="*/ 546755 h 1300899"/>
              <a:gd name="connsiteX3" fmla="*/ 5448693 w 5448693"/>
              <a:gd name="connsiteY3" fmla="*/ 1300899 h 1300899"/>
              <a:gd name="connsiteX4" fmla="*/ 2552544 w 5448693"/>
              <a:gd name="connsiteY4" fmla="*/ 1300899 h 1300899"/>
              <a:gd name="connsiteX5" fmla="*/ 7424 w 5448693"/>
              <a:gd name="connsiteY5" fmla="*/ 770111 h 1300899"/>
              <a:gd name="connsiteX6" fmla="*/ 1 w 5448693"/>
              <a:gd name="connsiteY6" fmla="*/ 0 h 1300899"/>
              <a:gd name="connsiteX0" fmla="*/ 1 w 5448693"/>
              <a:gd name="connsiteY0" fmla="*/ 635 h 1301534"/>
              <a:gd name="connsiteX1" fmla="*/ 3564275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448693"/>
              <a:gd name="connsiteY0" fmla="*/ 635 h 1301534"/>
              <a:gd name="connsiteX1" fmla="*/ 3245187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448693"/>
              <a:gd name="connsiteY0" fmla="*/ 635 h 1301534"/>
              <a:gd name="connsiteX1" fmla="*/ 3259475 w 5448693"/>
              <a:gd name="connsiteY1" fmla="*/ 0 h 1301534"/>
              <a:gd name="connsiteX2" fmla="*/ 5448693 w 5448693"/>
              <a:gd name="connsiteY2" fmla="*/ 547390 h 1301534"/>
              <a:gd name="connsiteX3" fmla="*/ 5448693 w 5448693"/>
              <a:gd name="connsiteY3" fmla="*/ 1301534 h 1301534"/>
              <a:gd name="connsiteX4" fmla="*/ 2552544 w 5448693"/>
              <a:gd name="connsiteY4" fmla="*/ 1301534 h 1301534"/>
              <a:gd name="connsiteX5" fmla="*/ 7424 w 5448693"/>
              <a:gd name="connsiteY5" fmla="*/ 770746 h 1301534"/>
              <a:gd name="connsiteX6" fmla="*/ 1 w 5448693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448693 w 5548705"/>
              <a:gd name="connsiteY3" fmla="*/ 1301534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82484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92009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48705"/>
              <a:gd name="connsiteY0" fmla="*/ 635 h 1301534"/>
              <a:gd name="connsiteX1" fmla="*/ 3259475 w 5548705"/>
              <a:gd name="connsiteY1" fmla="*/ 0 h 1301534"/>
              <a:gd name="connsiteX2" fmla="*/ 5548705 w 5548705"/>
              <a:gd name="connsiteY2" fmla="*/ 485477 h 1301534"/>
              <a:gd name="connsiteX3" fmla="*/ 5543943 w 5548705"/>
              <a:gd name="connsiteY3" fmla="*/ 1292009 h 1301534"/>
              <a:gd name="connsiteX4" fmla="*/ 2552544 w 5548705"/>
              <a:gd name="connsiteY4" fmla="*/ 1301534 h 1301534"/>
              <a:gd name="connsiteX5" fmla="*/ 7424 w 5548705"/>
              <a:gd name="connsiteY5" fmla="*/ 770746 h 1301534"/>
              <a:gd name="connsiteX6" fmla="*/ 1 w 5548705"/>
              <a:gd name="connsiteY6" fmla="*/ 635 h 1301534"/>
              <a:gd name="connsiteX0" fmla="*/ 1 w 5553679"/>
              <a:gd name="connsiteY0" fmla="*/ 635 h 1301534"/>
              <a:gd name="connsiteX1" fmla="*/ 3259475 w 5553679"/>
              <a:gd name="connsiteY1" fmla="*/ 0 h 1301534"/>
              <a:gd name="connsiteX2" fmla="*/ 5548705 w 5553679"/>
              <a:gd name="connsiteY2" fmla="*/ 485477 h 1301534"/>
              <a:gd name="connsiteX3" fmla="*/ 5553468 w 5553679"/>
              <a:gd name="connsiteY3" fmla="*/ 1296771 h 1301534"/>
              <a:gd name="connsiteX4" fmla="*/ 2552544 w 5553679"/>
              <a:gd name="connsiteY4" fmla="*/ 1301534 h 1301534"/>
              <a:gd name="connsiteX5" fmla="*/ 7424 w 5553679"/>
              <a:gd name="connsiteY5" fmla="*/ 770746 h 1301534"/>
              <a:gd name="connsiteX6" fmla="*/ 1 w 5553679"/>
              <a:gd name="connsiteY6" fmla="*/ 635 h 1301534"/>
              <a:gd name="connsiteX0" fmla="*/ 1 w 5548705"/>
              <a:gd name="connsiteY0" fmla="*/ 635 h 1303121"/>
              <a:gd name="connsiteX1" fmla="*/ 3259475 w 5548705"/>
              <a:gd name="connsiteY1" fmla="*/ 0 h 1303121"/>
              <a:gd name="connsiteX2" fmla="*/ 5548705 w 5548705"/>
              <a:gd name="connsiteY2" fmla="*/ 485477 h 1303121"/>
              <a:gd name="connsiteX3" fmla="*/ 5537593 w 5548705"/>
              <a:gd name="connsiteY3" fmla="*/ 1303121 h 1303121"/>
              <a:gd name="connsiteX4" fmla="*/ 2552544 w 5548705"/>
              <a:gd name="connsiteY4" fmla="*/ 1301534 h 1303121"/>
              <a:gd name="connsiteX5" fmla="*/ 7424 w 5548705"/>
              <a:gd name="connsiteY5" fmla="*/ 770746 h 1303121"/>
              <a:gd name="connsiteX6" fmla="*/ 1 w 5548705"/>
              <a:gd name="connsiteY6" fmla="*/ 635 h 1303121"/>
              <a:gd name="connsiteX0" fmla="*/ 1 w 5548705"/>
              <a:gd name="connsiteY0" fmla="*/ 635 h 1303121"/>
              <a:gd name="connsiteX1" fmla="*/ 3259475 w 5548705"/>
              <a:gd name="connsiteY1" fmla="*/ 0 h 1303121"/>
              <a:gd name="connsiteX2" fmla="*/ 5548705 w 5548705"/>
              <a:gd name="connsiteY2" fmla="*/ 485477 h 1303121"/>
              <a:gd name="connsiteX3" fmla="*/ 5547118 w 5548705"/>
              <a:gd name="connsiteY3" fmla="*/ 1303121 h 1303121"/>
              <a:gd name="connsiteX4" fmla="*/ 2552544 w 5548705"/>
              <a:gd name="connsiteY4" fmla="*/ 1301534 h 1303121"/>
              <a:gd name="connsiteX5" fmla="*/ 7424 w 5548705"/>
              <a:gd name="connsiteY5" fmla="*/ 770746 h 1303121"/>
              <a:gd name="connsiteX6" fmla="*/ 1 w 5548705"/>
              <a:gd name="connsiteY6" fmla="*/ 635 h 13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8705" h="1303121">
                <a:moveTo>
                  <a:pt x="1" y="635"/>
                </a:moveTo>
                <a:lnTo>
                  <a:pt x="3259475" y="0"/>
                </a:lnTo>
                <a:lnTo>
                  <a:pt x="5548705" y="485477"/>
                </a:lnTo>
                <a:cubicBezTo>
                  <a:pt x="5547118" y="751146"/>
                  <a:pt x="5548705" y="1037452"/>
                  <a:pt x="5547118" y="1303121"/>
                </a:cubicBezTo>
                <a:lnTo>
                  <a:pt x="2552544" y="1301534"/>
                </a:lnTo>
                <a:lnTo>
                  <a:pt x="7424" y="770746"/>
                </a:lnTo>
                <a:cubicBezTo>
                  <a:pt x="7490" y="478482"/>
                  <a:pt x="-65" y="292899"/>
                  <a:pt x="1" y="635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23BF6-7D93-BA47-DADD-B2AD6CB681D3}"/>
              </a:ext>
            </a:extLst>
          </p:cNvPr>
          <p:cNvSpPr txBox="1"/>
          <p:nvPr/>
        </p:nvSpPr>
        <p:spPr>
          <a:xfrm>
            <a:off x="6652984" y="209067"/>
            <a:ext cx="5462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AFROTC  Detachments’</a:t>
            </a:r>
          </a:p>
          <a:p>
            <a:r>
              <a:rPr lang="en-US" sz="2400" b="1" dirty="0"/>
              <a:t>Schedules have the same elements;</a:t>
            </a:r>
          </a:p>
          <a:p>
            <a:r>
              <a:rPr lang="en-US" sz="2400" b="1" dirty="0"/>
              <a:t>		 however, times may vary.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0500E4-5841-C161-DB17-E5561B28A8E7}"/>
              </a:ext>
            </a:extLst>
          </p:cNvPr>
          <p:cNvSpPr/>
          <p:nvPr/>
        </p:nvSpPr>
        <p:spPr>
          <a:xfrm>
            <a:off x="110488" y="2920153"/>
            <a:ext cx="4895850" cy="1666875"/>
          </a:xfrm>
          <a:custGeom>
            <a:avLst/>
            <a:gdLst>
              <a:gd name="connsiteX0" fmla="*/ 0 w 4895850"/>
              <a:gd name="connsiteY0" fmla="*/ 1666875 h 1666875"/>
              <a:gd name="connsiteX1" fmla="*/ 4895850 w 4895850"/>
              <a:gd name="connsiteY1" fmla="*/ 1666875 h 1666875"/>
              <a:gd name="connsiteX2" fmla="*/ 4895850 w 4895850"/>
              <a:gd name="connsiteY2" fmla="*/ 1019175 h 1666875"/>
              <a:gd name="connsiteX3" fmla="*/ 4295775 w 4895850"/>
              <a:gd name="connsiteY3" fmla="*/ 0 h 1666875"/>
              <a:gd name="connsiteX4" fmla="*/ 552450 w 4895850"/>
              <a:gd name="connsiteY4" fmla="*/ 0 h 1666875"/>
              <a:gd name="connsiteX5" fmla="*/ 0 w 4895850"/>
              <a:gd name="connsiteY5" fmla="*/ 1019175 h 1666875"/>
              <a:gd name="connsiteX6" fmla="*/ 0 w 4895850"/>
              <a:gd name="connsiteY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5850" h="1666875">
                <a:moveTo>
                  <a:pt x="0" y="1666875"/>
                </a:moveTo>
                <a:lnTo>
                  <a:pt x="4895850" y="1666875"/>
                </a:lnTo>
                <a:lnTo>
                  <a:pt x="4895850" y="1019175"/>
                </a:lnTo>
                <a:lnTo>
                  <a:pt x="4295775" y="0"/>
                </a:lnTo>
                <a:lnTo>
                  <a:pt x="552450" y="0"/>
                </a:lnTo>
                <a:lnTo>
                  <a:pt x="0" y="1019175"/>
                </a:lnTo>
                <a:lnTo>
                  <a:pt x="0" y="1666875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A084-9C5B-FC05-D9C6-582874B4A5DF}"/>
              </a:ext>
            </a:extLst>
          </p:cNvPr>
          <p:cNvSpPr txBox="1"/>
          <p:nvPr/>
        </p:nvSpPr>
        <p:spPr>
          <a:xfrm>
            <a:off x="110488" y="2920153"/>
            <a:ext cx="4899661" cy="1701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/>
              <a:t>AFROTC Detachment 730</a:t>
            </a:r>
          </a:p>
          <a:p>
            <a:pPr algn="ctr"/>
            <a:r>
              <a:rPr lang="en-US" sz="2800" b="1" dirty="0"/>
              <a:t>Weekly Schedule:</a:t>
            </a:r>
          </a:p>
          <a:p>
            <a:pPr algn="ctr"/>
            <a:r>
              <a:rPr lang="en-US" sz="2400" dirty="0"/>
              <a:t>2 PTs, Lab Class, &amp; Academic Class</a:t>
            </a:r>
          </a:p>
          <a:p>
            <a:pPr algn="ctr"/>
            <a:r>
              <a:rPr lang="en-US" sz="2000" dirty="0"/>
              <a:t>- In vs Out of City Limits Consideration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60B17-29CA-E8D0-7900-A2A0C880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328"/>
          <a:stretch/>
        </p:blipFill>
        <p:spPr>
          <a:xfrm>
            <a:off x="114299" y="4571763"/>
            <a:ext cx="4895850" cy="20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ED3E1420-D51B-2E7E-80DE-CA1007814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9404" r="93" b="10698"/>
          <a:stretch/>
        </p:blipFill>
        <p:spPr bwMode="auto">
          <a:xfrm>
            <a:off x="-139700" y="2"/>
            <a:ext cx="13224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5C58FB-0A65-805C-9DED-48D1A0DF15E0}"/>
              </a:ext>
            </a:extLst>
          </p:cNvPr>
          <p:cNvGrpSpPr/>
          <p:nvPr/>
        </p:nvGrpSpPr>
        <p:grpSpPr>
          <a:xfrm>
            <a:off x="150081" y="0"/>
            <a:ext cx="13850814" cy="6590672"/>
            <a:chOff x="150081" y="0"/>
            <a:chExt cx="13850814" cy="6590672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814F20D6-EB8C-A96C-E42E-F3D3FA0D043A}"/>
                </a:ext>
              </a:extLst>
            </p:cNvPr>
            <p:cNvSpPr/>
            <p:nvPr/>
          </p:nvSpPr>
          <p:spPr>
            <a:xfrm>
              <a:off x="5263725" y="1042828"/>
              <a:ext cx="1674825" cy="4183437"/>
            </a:xfrm>
            <a:prstGeom prst="downArrow">
              <a:avLst/>
            </a:prstGeom>
            <a:solidFill>
              <a:srgbClr val="005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BE5A2E-33F6-3C0F-437B-0824C93EF603}"/>
                </a:ext>
              </a:extLst>
            </p:cNvPr>
            <p:cNvSpPr txBox="1"/>
            <p:nvPr/>
          </p:nvSpPr>
          <p:spPr>
            <a:xfrm>
              <a:off x="150081" y="0"/>
              <a:ext cx="6209231" cy="528224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/>
                <a:t>Year to Year Development</a:t>
              </a:r>
            </a:p>
            <a:p>
              <a:endParaRPr lang="en-US" sz="2000" dirty="0"/>
            </a:p>
            <a:p>
              <a:endParaRPr lang="en-US" sz="1600" dirty="0"/>
            </a:p>
            <a:p>
              <a:r>
                <a:rPr lang="en-US" sz="2000" dirty="0"/>
                <a:t>AS100	  </a:t>
              </a:r>
              <a:r>
                <a:rPr lang="en-US" sz="2000" b="1" dirty="0"/>
                <a:t>Introduction to the Air Force:</a:t>
              </a:r>
            </a:p>
            <a:p>
              <a:r>
                <a:rPr lang="en-US" sz="2000" b="1" dirty="0"/>
                <a:t>	  Heritage &amp; Values</a:t>
              </a:r>
              <a:br>
                <a:rPr lang="en-US" sz="2000" dirty="0"/>
              </a:br>
              <a:endParaRPr lang="en-US" sz="2000" dirty="0"/>
            </a:p>
            <a:p>
              <a:endParaRPr lang="en-US" sz="1600" dirty="0"/>
            </a:p>
            <a:p>
              <a:r>
                <a:rPr lang="en-US" sz="2000" dirty="0"/>
                <a:t>AS200	  </a:t>
              </a:r>
              <a:r>
                <a:rPr lang="en-US" sz="2000" b="1" dirty="0"/>
                <a:t>Dynamic Teams Operations:</a:t>
              </a:r>
            </a:p>
            <a:p>
              <a:r>
                <a:rPr lang="en-US" sz="2000" b="1" dirty="0"/>
                <a:t>	  Teamwork &amp; Leadership</a:t>
              </a:r>
              <a:br>
                <a:rPr lang="en-US" sz="2000" dirty="0"/>
              </a:br>
              <a:endParaRPr lang="en-US" sz="2000" dirty="0"/>
            </a:p>
            <a:p>
              <a:endParaRPr lang="en-US" sz="1600" dirty="0"/>
            </a:p>
            <a:p>
              <a:r>
                <a:rPr lang="en-US" sz="2000" dirty="0"/>
                <a:t>AS300	  </a:t>
              </a:r>
              <a:r>
                <a:rPr lang="en-US" sz="2000" b="1" dirty="0"/>
                <a:t>Officer Professionalism </a:t>
              </a:r>
            </a:p>
            <a:p>
              <a:r>
                <a:rPr lang="en-US" sz="2000" b="1" dirty="0"/>
                <a:t>	  &amp; Unit Leadership</a:t>
              </a:r>
              <a:br>
                <a:rPr lang="en-US" sz="2000" dirty="0"/>
              </a:br>
              <a:endParaRPr lang="en-US" sz="2000" dirty="0"/>
            </a:p>
            <a:p>
              <a:endParaRPr lang="en-US" sz="1600" dirty="0"/>
            </a:p>
            <a:p>
              <a:r>
                <a:rPr lang="en-US" sz="2000" dirty="0"/>
                <a:t>AS400	  </a:t>
              </a:r>
              <a:r>
                <a:rPr lang="en-US" sz="2000" b="1" dirty="0"/>
                <a:t>Organization Leadership &amp; </a:t>
              </a:r>
              <a:br>
                <a:rPr lang="en-US" sz="2000" b="1" dirty="0"/>
              </a:br>
              <a:r>
                <a:rPr lang="en-US" sz="2000" b="1" dirty="0"/>
                <a:t>	  National Defense Strategy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Entering Active Duty as a 2nd Lt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785E0-979E-5200-03B5-DDFAC51F401A}"/>
                </a:ext>
              </a:extLst>
            </p:cNvPr>
            <p:cNvSpPr txBox="1"/>
            <p:nvPr/>
          </p:nvSpPr>
          <p:spPr>
            <a:xfrm rot="5400000">
              <a:off x="3771070" y="2617871"/>
              <a:ext cx="4660136" cy="707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Intentional Build Up Approach: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“Developing Leaders of Character”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641E73-CB91-59FA-BC36-613F9FE8E017}"/>
                </a:ext>
              </a:extLst>
            </p:cNvPr>
            <p:cNvSpPr txBox="1"/>
            <p:nvPr/>
          </p:nvSpPr>
          <p:spPr>
            <a:xfrm>
              <a:off x="7217057" y="0"/>
              <a:ext cx="6209231" cy="445132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/>
                <a:t>Program Milestones</a:t>
              </a:r>
            </a:p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r>
                <a:rPr lang="en-US" sz="2000" dirty="0"/>
                <a:t>AS100	</a:t>
              </a:r>
            </a:p>
            <a:p>
              <a:br>
                <a:rPr lang="en-US" sz="2000" dirty="0"/>
              </a:br>
              <a:endParaRPr lang="en-US" sz="2000" dirty="0"/>
            </a:p>
            <a:p>
              <a:endParaRPr lang="en-US" sz="1600" dirty="0"/>
            </a:p>
            <a:p>
              <a:r>
                <a:rPr lang="en-US" sz="2000" dirty="0"/>
                <a:t>AS200	</a:t>
              </a:r>
              <a:br>
                <a:rPr lang="en-US" sz="2000" dirty="0"/>
              </a:br>
              <a:endParaRPr lang="en-US" sz="2000" dirty="0"/>
            </a:p>
            <a:p>
              <a:endParaRPr lang="en-US" sz="2000" dirty="0"/>
            </a:p>
            <a:p>
              <a:endParaRPr lang="en-US" sz="1200" dirty="0"/>
            </a:p>
            <a:p>
              <a:r>
                <a:rPr lang="en-US" sz="2000" dirty="0"/>
                <a:t>AS300	</a:t>
              </a:r>
              <a:br>
                <a:rPr lang="en-US" sz="2000" dirty="0"/>
              </a:br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AS400	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D44AB6B-B3C5-BF90-E183-24A19F367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876" y="5383205"/>
              <a:ext cx="482521" cy="120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73569B-7B50-C2D7-B90B-9F65A15D7708}"/>
                </a:ext>
              </a:extLst>
            </p:cNvPr>
            <p:cNvCxnSpPr>
              <a:cxnSpLocks/>
            </p:cNvCxnSpPr>
            <p:nvPr/>
          </p:nvCxnSpPr>
          <p:spPr>
            <a:xfrm>
              <a:off x="8611041" y="772045"/>
              <a:ext cx="0" cy="5258171"/>
            </a:xfrm>
            <a:prstGeom prst="line">
              <a:avLst/>
            </a:prstGeom>
            <a:ln w="38100"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DBD9F7-3F26-6C99-701F-159D490BF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3196" y="5370445"/>
              <a:ext cx="5356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6A5AC6-F373-652C-95FC-C8C64BC65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3196" y="766377"/>
              <a:ext cx="5356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D701C5-A56C-7CDE-BBF2-4FE9CF00F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3196" y="1917395"/>
              <a:ext cx="5356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F41885-ABC0-5793-373A-41C9FAD56B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3196" y="3068412"/>
              <a:ext cx="5356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3DD810-FE76-96F3-7073-7CACC6AA9F46}"/>
                </a:ext>
              </a:extLst>
            </p:cNvPr>
            <p:cNvSpPr txBox="1"/>
            <p:nvPr/>
          </p:nvSpPr>
          <p:spPr>
            <a:xfrm>
              <a:off x="9146731" y="2891427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Summer Field Training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0565DA-63DB-43EB-D26C-3DE91521BADA}"/>
                </a:ext>
              </a:extLst>
            </p:cNvPr>
            <p:cNvSpPr txBox="1"/>
            <p:nvPr/>
          </p:nvSpPr>
          <p:spPr>
            <a:xfrm>
              <a:off x="9146731" y="2457004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Field Training Selection Board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27193B-DA0B-A286-7FCE-C5B7BE80A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3196" y="4219430"/>
              <a:ext cx="5356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B01F59-CDD4-C0B6-6F80-48EEBA10478E}"/>
                </a:ext>
              </a:extLst>
            </p:cNvPr>
            <p:cNvSpPr txBox="1"/>
            <p:nvPr/>
          </p:nvSpPr>
          <p:spPr>
            <a:xfrm>
              <a:off x="9146731" y="3479121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Finalized Air Force Profession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6BA37-6E6A-CE02-EC42-CB01B73E364A}"/>
                </a:ext>
              </a:extLst>
            </p:cNvPr>
            <p:cNvSpPr txBox="1"/>
            <p:nvPr/>
          </p:nvSpPr>
          <p:spPr>
            <a:xfrm>
              <a:off x="9146731" y="1923134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AFOQT Exam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AF3785-952F-0DD2-0787-939E2982E0D8}"/>
                </a:ext>
              </a:extLst>
            </p:cNvPr>
            <p:cNvSpPr txBox="1"/>
            <p:nvPr/>
          </p:nvSpPr>
          <p:spPr>
            <a:xfrm>
              <a:off x="9163388" y="5210936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Commissioning as 2nd Lts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6F5BEA-74E1-0266-6F3F-299BBBBBDA8B}"/>
                </a:ext>
              </a:extLst>
            </p:cNvPr>
            <p:cNvSpPr txBox="1"/>
            <p:nvPr/>
          </p:nvSpPr>
          <p:spPr>
            <a:xfrm>
              <a:off x="9146731" y="4268427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Finalized First Assignment Base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DB9EC1-DE8E-26C7-7CD7-882211F72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8219" y="4451327"/>
              <a:ext cx="428878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6E761E-472C-D35C-DDC6-C20AABB32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6959" y="3653082"/>
              <a:ext cx="428878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899E53-392B-E25B-397A-C5D637ED5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7134" y="3068412"/>
              <a:ext cx="258702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8458C2A-B98C-1812-BBD0-EBF0A53E0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6959" y="2622810"/>
              <a:ext cx="428878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52950E-0C6D-4C03-CFE6-253B130D6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4510" y="2091236"/>
              <a:ext cx="428878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0E51B-5302-D55F-DCB6-2904F2F4A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7134" y="5357857"/>
              <a:ext cx="258702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E9E0A1-3521-382F-6404-27FB627CD8EC}"/>
                </a:ext>
              </a:extLst>
            </p:cNvPr>
            <p:cNvSpPr txBox="1"/>
            <p:nvPr/>
          </p:nvSpPr>
          <p:spPr>
            <a:xfrm>
              <a:off x="9167097" y="5801132"/>
              <a:ext cx="4833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Entering Active Duty as a 2nd Lt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F7DF20-7ED0-4F1C-E147-7DE0A4804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7324" y="5965862"/>
              <a:ext cx="428878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EDFC5D-88A3-80FB-8DFA-9C8FCCED6C56}"/>
              </a:ext>
            </a:extLst>
          </p:cNvPr>
          <p:cNvSpPr txBox="1"/>
          <p:nvPr/>
        </p:nvSpPr>
        <p:spPr>
          <a:xfrm>
            <a:off x="9146731" y="1278736"/>
            <a:ext cx="4833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AFOQT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23270-99C1-9F99-3F73-E09E4402504B}"/>
              </a:ext>
            </a:extLst>
          </p:cNvPr>
          <p:cNvSpPr txBox="1"/>
          <p:nvPr/>
        </p:nvSpPr>
        <p:spPr>
          <a:xfrm>
            <a:off x="9128179" y="969236"/>
            <a:ext cx="4833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Medical Exam Exam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01D69-862F-DF1F-2E5F-CD7FAD88A234}"/>
              </a:ext>
            </a:extLst>
          </p:cNvPr>
          <p:cNvSpPr txBox="1"/>
          <p:nvPr/>
        </p:nvSpPr>
        <p:spPr>
          <a:xfrm>
            <a:off x="9146731" y="2165667"/>
            <a:ext cx="4833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Pass Physical Fitness Assessment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F0FBD2-7A61-2C26-0B2A-2FE0F1D1551E}"/>
              </a:ext>
            </a:extLst>
          </p:cNvPr>
          <p:cNvCxnSpPr>
            <a:cxnSpLocks/>
          </p:cNvCxnSpPr>
          <p:nvPr/>
        </p:nvCxnSpPr>
        <p:spPr>
          <a:xfrm flipH="1">
            <a:off x="8734510" y="2334944"/>
            <a:ext cx="428878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56800-EC3B-0875-AE3C-405EB1DED2B5}"/>
              </a:ext>
            </a:extLst>
          </p:cNvPr>
          <p:cNvCxnSpPr>
            <a:cxnSpLocks/>
          </p:cNvCxnSpPr>
          <p:nvPr/>
        </p:nvCxnSpPr>
        <p:spPr>
          <a:xfrm flipH="1">
            <a:off x="8748821" y="1138513"/>
            <a:ext cx="428878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69A3D5-B435-A406-60C4-65018EE4B720}"/>
              </a:ext>
            </a:extLst>
          </p:cNvPr>
          <p:cNvCxnSpPr>
            <a:cxnSpLocks/>
          </p:cNvCxnSpPr>
          <p:nvPr/>
        </p:nvCxnSpPr>
        <p:spPr>
          <a:xfrm flipH="1">
            <a:off x="8763132" y="1451664"/>
            <a:ext cx="428878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E36BB-5A11-C9EF-AA59-44800CFDD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6"/>
          <a:stretch/>
        </p:blipFill>
        <p:spPr>
          <a:xfrm>
            <a:off x="0" y="-1"/>
            <a:ext cx="12344401" cy="6943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6AD72-E91E-BBE7-A147-C0521A48689F}"/>
              </a:ext>
            </a:extLst>
          </p:cNvPr>
          <p:cNvSpPr txBox="1"/>
          <p:nvPr/>
        </p:nvSpPr>
        <p:spPr>
          <a:xfrm>
            <a:off x="386878" y="2984499"/>
            <a:ext cx="5177975" cy="125985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/>
              <a:t>Awesome Opportunities</a:t>
            </a:r>
          </a:p>
          <a:p>
            <a:r>
              <a:rPr lang="en-US" sz="2000" dirty="0"/>
              <a:t>Competitive experiences available both locally and nationally: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2E5E94-B55E-41AB-312E-B9EC0DC7A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08239"/>
              </p:ext>
            </p:extLst>
          </p:nvPr>
        </p:nvGraphicFramePr>
        <p:xfrm>
          <a:off x="386878" y="4157273"/>
          <a:ext cx="5177975" cy="18806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5728">
                  <a:extLst>
                    <a:ext uri="{9D8B030D-6E8A-4147-A177-3AD203B41FA5}">
                      <a16:colId xmlns:a16="http://schemas.microsoft.com/office/drawing/2014/main" val="3310296007"/>
                    </a:ext>
                  </a:extLst>
                </a:gridCol>
                <a:gridCol w="2512247">
                  <a:extLst>
                    <a:ext uri="{9D8B030D-6E8A-4147-A177-3AD203B41FA5}">
                      <a16:colId xmlns:a16="http://schemas.microsoft.com/office/drawing/2014/main" val="3585224233"/>
                    </a:ext>
                  </a:extLst>
                </a:gridCol>
              </a:tblGrid>
              <a:tr h="313445">
                <a:tc>
                  <a:txBody>
                    <a:bodyPr/>
                    <a:lstStyle/>
                    <a:p>
                      <a:r>
                        <a:rPr lang="en-US" sz="1900" b="0" dirty="0"/>
                        <a:t>Language Training/Travel</a:t>
                      </a:r>
                    </a:p>
                  </a:txBody>
                  <a:tcPr marL="105144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Glider Flying</a:t>
                      </a:r>
                    </a:p>
                  </a:txBody>
                  <a:tcPr marL="105144" marR="0" marT="0" marB="0"/>
                </a:tc>
                <a:extLst>
                  <a:ext uri="{0D108BD9-81ED-4DB2-BD59-A6C34878D82A}">
                    <a16:rowId xmlns:a16="http://schemas.microsoft.com/office/drawing/2014/main" val="3203187035"/>
                  </a:ext>
                </a:extLst>
              </a:tr>
              <a:tr h="3134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Civil Aviation Flight Funds</a:t>
                      </a:r>
                    </a:p>
                  </a:txBody>
                  <a:tcPr marL="105144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Jump School</a:t>
                      </a:r>
                      <a:endParaRPr lang="en-US" sz="1900" dirty="0"/>
                    </a:p>
                  </a:txBody>
                  <a:tcPr marL="105144" marR="0" marT="0" marB="0"/>
                </a:tc>
                <a:extLst>
                  <a:ext uri="{0D108BD9-81ED-4DB2-BD59-A6C34878D82A}">
                    <a16:rowId xmlns:a16="http://schemas.microsoft.com/office/drawing/2014/main" val="2595051566"/>
                  </a:ext>
                </a:extLst>
              </a:tr>
              <a:tr h="3134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Career-field Immersion</a:t>
                      </a:r>
                    </a:p>
                  </a:txBody>
                  <a:tcPr marL="105144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Combative Martial Arts </a:t>
                      </a:r>
                      <a:endParaRPr lang="en-US" sz="1900" dirty="0"/>
                    </a:p>
                  </a:txBody>
                  <a:tcPr marL="105144" marR="0" marT="0" marB="0"/>
                </a:tc>
                <a:extLst>
                  <a:ext uri="{0D108BD9-81ED-4DB2-BD59-A6C34878D82A}">
                    <a16:rowId xmlns:a16="http://schemas.microsoft.com/office/drawing/2014/main" val="1197638868"/>
                  </a:ext>
                </a:extLst>
              </a:tr>
              <a:tr h="3134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Cyber Camps</a:t>
                      </a:r>
                      <a:endParaRPr lang="en-US" sz="1900" dirty="0"/>
                    </a:p>
                  </a:txBody>
                  <a:tcPr marL="105144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Engineering Camps</a:t>
                      </a:r>
                    </a:p>
                  </a:txBody>
                  <a:tcPr marL="105144" marR="0" marT="0" marB="0"/>
                </a:tc>
                <a:extLst>
                  <a:ext uri="{0D108BD9-81ED-4DB2-BD59-A6C34878D82A}">
                    <a16:rowId xmlns:a16="http://schemas.microsoft.com/office/drawing/2014/main" val="1862863143"/>
                  </a:ext>
                </a:extLst>
              </a:tr>
              <a:tr h="3134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Survival Training</a:t>
                      </a:r>
                      <a:endParaRPr lang="en-US" sz="1900" dirty="0"/>
                    </a:p>
                  </a:txBody>
                  <a:tcPr marL="105144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Exclusive Internships</a:t>
                      </a:r>
                    </a:p>
                  </a:txBody>
                  <a:tcPr marL="105144" marR="0" marT="0" marB="0"/>
                </a:tc>
                <a:extLst>
                  <a:ext uri="{0D108BD9-81ED-4DB2-BD59-A6C34878D82A}">
                    <a16:rowId xmlns:a16="http://schemas.microsoft.com/office/drawing/2014/main" val="115488996"/>
                  </a:ext>
                </a:extLst>
              </a:tr>
              <a:tr h="313445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and many more!</a:t>
                      </a:r>
                    </a:p>
                  </a:txBody>
                  <a:tcPr marL="35667" marR="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121621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75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719</Words>
  <Application>Microsoft Office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BentonSansRegular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Trenton Lee</dc:creator>
  <cp:lastModifiedBy>GRACE, PRESTEN J Capt USAF AETC AFROTC/DET 730</cp:lastModifiedBy>
  <cp:revision>6</cp:revision>
  <dcterms:created xsi:type="dcterms:W3CDTF">2023-10-18T08:02:42Z</dcterms:created>
  <dcterms:modified xsi:type="dcterms:W3CDTF">2025-05-07T15:43:34Z</dcterms:modified>
</cp:coreProperties>
</file>